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71" r:id="rId11"/>
  </p:sldIdLst>
  <p:sldSz cx="9144000" cy="6858000" type="screen4x3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8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2292825"/>
            <a:ext cx="9144000" cy="281705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18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21" y="1592"/>
            <a:ext cx="5281981" cy="22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 bwMode="auto">
          <a:xfrm>
            <a:off x="1" y="2361061"/>
            <a:ext cx="914399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>
            <a:off x="1" y="5022416"/>
            <a:ext cx="914399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/>
          <a:stretch/>
        </p:blipFill>
        <p:spPr bwMode="auto">
          <a:xfrm>
            <a:off x="2" y="0"/>
            <a:ext cx="3824262" cy="22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42" y="6322604"/>
            <a:ext cx="1979800" cy="45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1" y="6008689"/>
            <a:ext cx="144047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58CD908-85C9-48BD-8751-817840078938}" type="datetimeFigureOut">
              <a:rPr lang="it-IT" smtClean="0"/>
              <a:t>11/12/2014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6FB16F-4A2E-440C-8D48-27A40B8F06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nActionTitle_ID_1037"/>
          <p:cNvSpPr>
            <a:spLocks noGrp="1" noChangeArrowheads="1"/>
          </p:cNvSpPr>
          <p:nvPr>
            <p:ph type="title"/>
          </p:nvPr>
        </p:nvSpPr>
        <p:spPr bwMode="gray">
          <a:xfrm>
            <a:off x="1109297" y="287338"/>
            <a:ext cx="797169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8185" y="1600201"/>
            <a:ext cx="8041846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8185" y="1600201"/>
            <a:ext cx="8041846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429001"/>
            <a:ext cx="2159977" cy="2339975"/>
            <a:chOff x="0" y="436"/>
            <a:chExt cx="1474" cy="1474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36"/>
              <a:ext cx="1474" cy="1474"/>
            </a:xfrm>
            <a:prstGeom prst="rect">
              <a:avLst/>
            </a:prstGeom>
            <a:solidFill>
              <a:srgbClr val="17488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 sz="1800"/>
            </a:p>
          </p:txBody>
        </p:sp>
        <p:pic>
          <p:nvPicPr>
            <p:cNvPr id="4" name="Picture 4" descr="marchio in negativo copia"/>
            <p:cNvPicPr>
              <a:picLocks noChangeAspect="1" noChangeArrowheads="1"/>
            </p:cNvPicPr>
            <p:nvPr/>
          </p:nvPicPr>
          <p:blipFill>
            <a:blip r:embed="rId2" cstate="print"/>
            <a:srcRect l="8821" t="7994" r="5164" b="1799"/>
            <a:stretch>
              <a:fillRect/>
            </a:stretch>
          </p:blipFill>
          <p:spPr bwMode="auto">
            <a:xfrm>
              <a:off x="170" y="583"/>
              <a:ext cx="1134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2731" y="3429001"/>
            <a:ext cx="6931269" cy="2339975"/>
          </a:xfrm>
          <a:prstGeom prst="rect">
            <a:avLst/>
          </a:prstGeom>
          <a:solidFill>
            <a:srgbClr val="17488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180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2758792" y="3971573"/>
            <a:ext cx="6034454" cy="1050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3716215" y="5841799"/>
            <a:ext cx="4220308" cy="422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174783"/>
                </a:solidFill>
              </a:defRPr>
            </a:lvl1pPr>
            <a:lvl2pPr marL="457200" indent="0" algn="ctr">
              <a:buNone/>
              <a:defRPr sz="1400">
                <a:solidFill>
                  <a:srgbClr val="174783"/>
                </a:solidFill>
              </a:defRPr>
            </a:lvl2pPr>
            <a:lvl3pPr marL="914400" indent="0" algn="ctr">
              <a:buNone/>
              <a:defRPr sz="1400">
                <a:solidFill>
                  <a:srgbClr val="174783"/>
                </a:solidFill>
              </a:defRPr>
            </a:lvl3pPr>
            <a:lvl4pPr marL="1371600" indent="0" algn="ctr">
              <a:buNone/>
              <a:defRPr sz="1400">
                <a:solidFill>
                  <a:srgbClr val="174783"/>
                </a:solidFill>
              </a:defRPr>
            </a:lvl4pPr>
            <a:lvl5pPr marL="1828800" indent="0" algn="ctr">
              <a:buNone/>
              <a:defRPr sz="1400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96020" y="4271749"/>
            <a:ext cx="79366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kern="1200" dirty="0" err="1" smtClean="0">
                <a:solidFill>
                  <a:srgbClr val="174783"/>
                </a:solidFill>
                <a:effectLst/>
                <a:latin typeface="Arial" charset="0"/>
                <a:ea typeface="+mn-ea"/>
                <a:cs typeface="+mn-cs"/>
              </a:rPr>
              <a:t>Disclaimer</a:t>
            </a:r>
            <a:r>
              <a:rPr lang="it-IT" sz="1400" b="1" i="1" kern="1200" dirty="0" smtClean="0">
                <a:solidFill>
                  <a:srgbClr val="174783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endParaRPr lang="it-IT" sz="1400" kern="1200" dirty="0" smtClean="0">
              <a:solidFill>
                <a:srgbClr val="174783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it-IT" sz="1400" i="1" kern="1200" dirty="0" smtClean="0">
                <a:solidFill>
                  <a:srgbClr val="174783"/>
                </a:solidFill>
                <a:effectLst/>
                <a:latin typeface="Arial" charset="0"/>
                <a:ea typeface="+mn-ea"/>
                <a:cs typeface="+mn-cs"/>
              </a:rPr>
              <a:t>Il presente documento è strettamente riservato e non può essere riprodotto o distribuito a terzi senza il preventivo consenso scritto di Finlombarda S.p.A.</a:t>
            </a:r>
            <a:endParaRPr lang="it-IT" sz="1400" kern="1200" dirty="0" smtClean="0">
              <a:solidFill>
                <a:srgbClr val="174783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it-IT" sz="1400" i="1" kern="1200" dirty="0" smtClean="0">
                <a:solidFill>
                  <a:srgbClr val="174783"/>
                </a:solidFill>
                <a:effectLst/>
                <a:latin typeface="Arial" charset="0"/>
                <a:ea typeface="+mn-ea"/>
                <a:cs typeface="+mn-cs"/>
              </a:rPr>
              <a:t>Il presente documento è stato elaborato utilizzando informazioni reperite attraverso fonti informative, sulle quali non è stata effettuata alcuna verifica e attività di auditing da parte di Finlombarda S.p.A. Sulla loro correttezza ed esattezza Finlombarda S.p.A. non assume pertanto alcuna responsabilità.</a:t>
            </a:r>
            <a:endParaRPr lang="it-IT" sz="1400" kern="1200" dirty="0" smtClean="0">
              <a:solidFill>
                <a:srgbClr val="174783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it-IT" sz="1400" i="1" kern="1200" dirty="0" smtClean="0">
                <a:solidFill>
                  <a:srgbClr val="174783"/>
                </a:solidFill>
                <a:effectLst/>
                <a:latin typeface="Arial" charset="0"/>
                <a:ea typeface="+mn-ea"/>
                <a:cs typeface="+mn-cs"/>
              </a:rPr>
              <a:t>In relazione a quanto precede, nessuna asserzione, implicita o esplicita, può essere fatta sull’accuratezza delle informazioni e dei dati ottenuti in buona fede e sulle elaborazioni conseguenti. </a:t>
            </a:r>
            <a:endParaRPr lang="it-IT" sz="1400" kern="1200" dirty="0" smtClean="0">
              <a:solidFill>
                <a:srgbClr val="174783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488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429001"/>
            <a:ext cx="2159977" cy="2339975"/>
            <a:chOff x="0" y="436"/>
            <a:chExt cx="1474" cy="1474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36"/>
              <a:ext cx="1474" cy="1474"/>
            </a:xfrm>
            <a:prstGeom prst="rect">
              <a:avLst/>
            </a:prstGeom>
            <a:solidFill>
              <a:srgbClr val="17488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it-IT" sz="1800"/>
            </a:p>
          </p:txBody>
        </p:sp>
        <p:pic>
          <p:nvPicPr>
            <p:cNvPr id="4" name="Picture 4" descr="marchio in negativo copia"/>
            <p:cNvPicPr>
              <a:picLocks noChangeAspect="1" noChangeArrowheads="1"/>
            </p:cNvPicPr>
            <p:nvPr/>
          </p:nvPicPr>
          <p:blipFill>
            <a:blip r:embed="rId2" cstate="print"/>
            <a:srcRect l="8821" t="7994" r="5164" b="1799"/>
            <a:stretch>
              <a:fillRect/>
            </a:stretch>
          </p:blipFill>
          <p:spPr bwMode="auto">
            <a:xfrm>
              <a:off x="170" y="583"/>
              <a:ext cx="1134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12731" y="3429001"/>
            <a:ext cx="6931269" cy="2339975"/>
          </a:xfrm>
          <a:prstGeom prst="rect">
            <a:avLst/>
          </a:prstGeom>
          <a:solidFill>
            <a:srgbClr val="17488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1800"/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6117077" y="116632"/>
            <a:ext cx="317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BOZZA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 DISCUSSIONE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2758792" y="3971573"/>
            <a:ext cx="6034454" cy="1050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8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3716215" y="5841799"/>
            <a:ext cx="4220308" cy="422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174783"/>
                </a:solidFill>
              </a:defRPr>
            </a:lvl1pPr>
            <a:lvl2pPr marL="457200" indent="0" algn="ctr">
              <a:buNone/>
              <a:defRPr sz="1400">
                <a:solidFill>
                  <a:srgbClr val="174783"/>
                </a:solidFill>
              </a:defRPr>
            </a:lvl2pPr>
            <a:lvl3pPr marL="914400" indent="0" algn="ctr">
              <a:buNone/>
              <a:defRPr sz="1400">
                <a:solidFill>
                  <a:srgbClr val="174783"/>
                </a:solidFill>
              </a:defRPr>
            </a:lvl3pPr>
            <a:lvl4pPr marL="1371600" indent="0" algn="ctr">
              <a:buNone/>
              <a:defRPr sz="1400">
                <a:solidFill>
                  <a:srgbClr val="174783"/>
                </a:solidFill>
              </a:defRPr>
            </a:lvl4pPr>
            <a:lvl5pPr marL="1828800" indent="0" algn="ctr">
              <a:buNone/>
              <a:defRPr sz="1400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24579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sz="quarter" idx="10"/>
          </p:nvPr>
        </p:nvSpPr>
        <p:spPr>
          <a:xfrm>
            <a:off x="1285673" y="1856129"/>
            <a:ext cx="7331320" cy="368457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400" b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5" name="Picture 9" descr="480px-Compass"/>
          <p:cNvPicPr>
            <a:picLocks noChangeAspect="1" noChangeArrowheads="1"/>
          </p:cNvPicPr>
          <p:nvPr/>
        </p:nvPicPr>
        <p:blipFill>
          <a:blip r:embed="rId3" cstate="print">
            <a:lum bright="18000" contrast="-12000"/>
            <a:grayscl/>
          </a:blip>
          <a:srcRect/>
          <a:stretch>
            <a:fillRect/>
          </a:stretch>
        </p:blipFill>
        <p:spPr bwMode="auto">
          <a:xfrm>
            <a:off x="7022434" y="4084219"/>
            <a:ext cx="1714500" cy="2516187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077" y="152400"/>
            <a:ext cx="7977642" cy="92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r>
              <a:rPr lang="it-IT" sz="1800" b="1" dirty="0" smtClean="0"/>
              <a:t>Indice</a:t>
            </a:r>
          </a:p>
          <a:p>
            <a:endParaRPr lang="it-IT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518286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7381109" y="60882"/>
            <a:ext cx="1628043" cy="287337"/>
            <a:chOff x="1499862" y="2812318"/>
            <a:chExt cx="1763713" cy="287337"/>
          </a:xfrm>
        </p:grpSpPr>
        <p:sp>
          <p:nvSpPr>
            <p:cNvPr id="5" name="Rectangle 128"/>
            <p:cNvSpPr>
              <a:spLocks noChangeArrowheads="1"/>
            </p:cNvSpPr>
            <p:nvPr/>
          </p:nvSpPr>
          <p:spPr bwMode="auto">
            <a:xfrm>
              <a:off x="1499862" y="2812318"/>
              <a:ext cx="1763713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4321" rIns="0" bIns="44321">
              <a:spAutoFit/>
            </a:bodyPr>
            <a:lstStyle/>
            <a:p>
              <a:pPr algn="ctr" defTabSz="881063"/>
              <a:r>
                <a:rPr lang="en-US" altLang="zh-CN" sz="1300" b="1" dirty="0" smtClean="0">
                  <a:ea typeface="宋体" pitchFamily="2" charset="-122"/>
                </a:rPr>
                <a:t>PER DISCUSSIONE</a:t>
              </a:r>
              <a:endParaRPr lang="en-US" altLang="zh-CN" sz="1300" b="1" dirty="0">
                <a:ea typeface="宋体" pitchFamily="2" charset="-122"/>
              </a:endParaRPr>
            </a:p>
          </p:txBody>
        </p:sp>
        <p:grpSp>
          <p:nvGrpSpPr>
            <p:cNvPr id="6" name="Group 129"/>
            <p:cNvGrpSpPr>
              <a:grpSpLocks/>
            </p:cNvGrpSpPr>
            <p:nvPr/>
          </p:nvGrpSpPr>
          <p:grpSpPr bwMode="auto">
            <a:xfrm>
              <a:off x="1530562" y="2818399"/>
              <a:ext cx="1700778" cy="279735"/>
              <a:chOff x="2637" y="248"/>
              <a:chExt cx="909" cy="166"/>
            </a:xfrm>
          </p:grpSpPr>
          <p:sp>
            <p:nvSpPr>
              <p:cNvPr id="7" name="Line 130"/>
              <p:cNvSpPr>
                <a:spLocks noChangeShapeType="1"/>
              </p:cNvSpPr>
              <p:nvPr/>
            </p:nvSpPr>
            <p:spPr bwMode="auto">
              <a:xfrm>
                <a:off x="2637" y="267"/>
                <a:ext cx="9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" name="Line 131"/>
              <p:cNvSpPr>
                <a:spLocks noChangeShapeType="1"/>
              </p:cNvSpPr>
              <p:nvPr/>
            </p:nvSpPr>
            <p:spPr bwMode="auto">
              <a:xfrm>
                <a:off x="2637" y="248"/>
                <a:ext cx="9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" name="Line 132"/>
              <p:cNvSpPr>
                <a:spLocks noChangeShapeType="1"/>
              </p:cNvSpPr>
              <p:nvPr/>
            </p:nvSpPr>
            <p:spPr bwMode="auto">
              <a:xfrm>
                <a:off x="2637" y="396"/>
                <a:ext cx="9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" name="Line 133"/>
              <p:cNvSpPr>
                <a:spLocks noChangeShapeType="1"/>
              </p:cNvSpPr>
              <p:nvPr/>
            </p:nvSpPr>
            <p:spPr bwMode="auto">
              <a:xfrm>
                <a:off x="2637" y="414"/>
                <a:ext cx="9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2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13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14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  <p:extLst>
      <p:ext uri="{BB962C8B-B14F-4D97-AF65-F5344CB8AC3E}">
        <p14:creationId xmlns:p14="http://schemas.microsoft.com/office/powerpoint/2010/main" val="3377631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8"/>
          <p:cNvSpPr>
            <a:spLocks noChangeArrowheads="1"/>
          </p:cNvSpPr>
          <p:nvPr/>
        </p:nvSpPr>
        <p:spPr bwMode="auto">
          <a:xfrm>
            <a:off x="7381109" y="60882"/>
            <a:ext cx="162804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321" rIns="0" bIns="44321">
            <a:spAutoFit/>
          </a:bodyPr>
          <a:lstStyle/>
          <a:p>
            <a:pPr algn="ctr" defTabSz="881063"/>
            <a:r>
              <a:rPr lang="en-US" altLang="zh-CN" sz="1300" b="1" dirty="0" smtClean="0">
                <a:ea typeface="宋体" pitchFamily="2" charset="-122"/>
              </a:rPr>
              <a:t>BOZZA</a:t>
            </a:r>
            <a:endParaRPr lang="en-US" altLang="zh-CN" sz="1300" b="1" dirty="0">
              <a:ea typeface="宋体" pitchFamily="2" charset="-122"/>
            </a:endParaRPr>
          </a:p>
        </p:txBody>
      </p:sp>
      <p:grpSp>
        <p:nvGrpSpPr>
          <p:cNvPr id="6" name="Group 129"/>
          <p:cNvGrpSpPr>
            <a:grpSpLocks/>
          </p:cNvGrpSpPr>
          <p:nvPr/>
        </p:nvGrpSpPr>
        <p:grpSpPr bwMode="auto">
          <a:xfrm>
            <a:off x="7409447" y="66963"/>
            <a:ext cx="1569949" cy="279735"/>
            <a:chOff x="2637" y="248"/>
            <a:chExt cx="909" cy="166"/>
          </a:xfrm>
        </p:grpSpPr>
        <p:sp>
          <p:nvSpPr>
            <p:cNvPr id="7" name="Line 130"/>
            <p:cNvSpPr>
              <a:spLocks noChangeShapeType="1"/>
            </p:cNvSpPr>
            <p:nvPr/>
          </p:nvSpPr>
          <p:spPr bwMode="auto">
            <a:xfrm>
              <a:off x="2637" y="267"/>
              <a:ext cx="9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Line 131"/>
            <p:cNvSpPr>
              <a:spLocks noChangeShapeType="1"/>
            </p:cNvSpPr>
            <p:nvPr/>
          </p:nvSpPr>
          <p:spPr bwMode="auto">
            <a:xfrm>
              <a:off x="2637" y="248"/>
              <a:ext cx="9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Line 132"/>
            <p:cNvSpPr>
              <a:spLocks noChangeShapeType="1"/>
            </p:cNvSpPr>
            <p:nvPr/>
          </p:nvSpPr>
          <p:spPr bwMode="auto">
            <a:xfrm>
              <a:off x="2637" y="396"/>
              <a:ext cx="9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133"/>
            <p:cNvSpPr>
              <a:spLocks noChangeShapeType="1"/>
            </p:cNvSpPr>
            <p:nvPr/>
          </p:nvSpPr>
          <p:spPr bwMode="auto">
            <a:xfrm>
              <a:off x="2637" y="414"/>
              <a:ext cx="9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Titolo 3"/>
          <p:cNvSpPr>
            <a:spLocks noGrp="1"/>
          </p:cNvSpPr>
          <p:nvPr>
            <p:ph type="title" hasCustomPrompt="1"/>
          </p:nvPr>
        </p:nvSpPr>
        <p:spPr>
          <a:xfrm>
            <a:off x="986322" y="274638"/>
            <a:ext cx="8157678" cy="858126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it-IT" dirty="0" smtClean="0"/>
              <a:t>Action Title, </a:t>
            </a:r>
            <a:r>
              <a:rPr lang="it-IT" dirty="0" err="1" smtClean="0"/>
              <a:t>Arial</a:t>
            </a:r>
            <a:r>
              <a:rPr lang="it-IT" dirty="0" smtClean="0"/>
              <a:t> 18 grassetto</a:t>
            </a:r>
            <a:br>
              <a:rPr lang="it-IT" dirty="0" smtClean="0"/>
            </a:br>
            <a:r>
              <a:rPr lang="it-IT" dirty="0" smtClean="0"/>
              <a:t>Massimo 2 righe</a:t>
            </a:r>
            <a:endParaRPr lang="it-IT" dirty="0"/>
          </a:p>
        </p:txBody>
      </p:sp>
      <p:sp>
        <p:nvSpPr>
          <p:cNvPr id="16" name="Segnaposto contenuto 6"/>
          <p:cNvSpPr>
            <a:spLocks noGrp="1"/>
          </p:cNvSpPr>
          <p:nvPr>
            <p:ph sz="quarter" idx="10" hasCustomPrompt="1"/>
          </p:nvPr>
        </p:nvSpPr>
        <p:spPr>
          <a:xfrm>
            <a:off x="970719" y="1"/>
            <a:ext cx="8198477" cy="286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174783"/>
                </a:solidFill>
              </a:defRPr>
            </a:lvl1pPr>
            <a:lvl2pPr marL="457200" indent="0">
              <a:buNone/>
              <a:defRPr sz="1400" b="1">
                <a:solidFill>
                  <a:srgbClr val="174783"/>
                </a:solidFill>
              </a:defRPr>
            </a:lvl2pPr>
            <a:lvl3pPr marL="914400" indent="0">
              <a:buNone/>
              <a:defRPr sz="1400" b="1">
                <a:solidFill>
                  <a:srgbClr val="174783"/>
                </a:solidFill>
              </a:defRPr>
            </a:lvl3pPr>
            <a:lvl4pPr marL="1371600" indent="0">
              <a:buNone/>
              <a:defRPr sz="1400" b="1">
                <a:solidFill>
                  <a:srgbClr val="174783"/>
                </a:solidFill>
              </a:defRPr>
            </a:lvl4pPr>
            <a:lvl5pPr marL="1828800" indent="0">
              <a:buNone/>
              <a:defRPr sz="1400" b="1">
                <a:solidFill>
                  <a:srgbClr val="174783"/>
                </a:solidFill>
              </a:defRPr>
            </a:lvl5pPr>
          </a:lstStyle>
          <a:p>
            <a:pPr lvl="0"/>
            <a:r>
              <a:rPr lang="it-IT" dirty="0" smtClean="0"/>
              <a:t>Titolo del capitolo – </a:t>
            </a:r>
            <a:r>
              <a:rPr lang="it-IT" dirty="0" err="1" smtClean="0"/>
              <a:t>Arial</a:t>
            </a:r>
            <a:r>
              <a:rPr lang="it-IT" dirty="0" smtClean="0"/>
              <a:t> 14 grassetto</a:t>
            </a:r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033097" y="6482998"/>
            <a:ext cx="8110903" cy="354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Nota</a:t>
            </a:r>
          </a:p>
        </p:txBody>
      </p:sp>
    </p:spTree>
    <p:extLst>
      <p:ext uri="{BB962C8B-B14F-4D97-AF65-F5344CB8AC3E}">
        <p14:creationId xmlns:p14="http://schemas.microsoft.com/office/powerpoint/2010/main" val="2853648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3" name="Line 5"/>
          <p:cNvSpPr>
            <a:spLocks noChangeShapeType="1"/>
          </p:cNvSpPr>
          <p:nvPr/>
        </p:nvSpPr>
        <p:spPr bwMode="auto">
          <a:xfrm>
            <a:off x="1" y="1125538"/>
            <a:ext cx="9715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t-IT" sz="1800" dirty="0"/>
          </a:p>
        </p:txBody>
      </p:sp>
      <p:sp>
        <p:nvSpPr>
          <p:cNvPr id="1038" name="AcnStamp_ID_1038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6847677" y="1387476"/>
            <a:ext cx="1422954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5400" rIns="0" bIns="25400">
            <a:spAutoFit/>
          </a:bodyPr>
          <a:lstStyle/>
          <a:p>
            <a:pPr algn="r">
              <a:defRPr/>
            </a:pPr>
            <a:r>
              <a:rPr lang="en-US" sz="1400" b="1"/>
              <a:t>MASTER STAMP</a:t>
            </a:r>
          </a:p>
        </p:txBody>
      </p:sp>
      <p:cxnSp>
        <p:nvCxnSpPr>
          <p:cNvPr id="1035" name="AcnStpConnector_ID_1039" hidden="1"/>
          <p:cNvCxnSpPr>
            <a:cxnSpLocks noChangeShapeType="1"/>
            <a:stCxn id="1038" idx="2"/>
            <a:endCxn id="1038" idx="0"/>
          </p:cNvCxnSpPr>
          <p:nvPr>
            <p:custDataLst>
              <p:tags r:id="rId32"/>
            </p:custDataLst>
          </p:nvPr>
        </p:nvCxnSpPr>
        <p:spPr bwMode="gray">
          <a:xfrm>
            <a:off x="6847677" y="138747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6" name="AcnStpConnector_ID_1040" hidden="1"/>
          <p:cNvCxnSpPr>
            <a:cxnSpLocks noChangeShapeType="1"/>
            <a:stCxn id="1038" idx="4"/>
            <a:endCxn id="1038" idx="6"/>
          </p:cNvCxnSpPr>
          <p:nvPr>
            <p:custDataLst>
              <p:tags r:id="rId33"/>
            </p:custDataLst>
          </p:nvPr>
        </p:nvCxnSpPr>
        <p:spPr bwMode="gray">
          <a:xfrm>
            <a:off x="6847677" y="165421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559576" y="6296186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08825D85-4CD3-4D20-89C6-BD255E782BA8}" type="slidenum">
              <a:rPr lang="it-IT" sz="1200" b="1">
                <a:solidFill>
                  <a:srgbClr val="003366"/>
                </a:solidFill>
                <a:latin typeface="+mj-lt"/>
              </a:rPr>
              <a:pPr>
                <a:defRPr/>
              </a:pPr>
              <a:t>‹N›</a:t>
            </a:fld>
            <a:endParaRPr lang="it-IT" sz="1200" b="1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15" name="Immagine 4" descr="slide ppok.jpg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" y="-7938"/>
            <a:ext cx="8440615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nStamp_ID_1038" hidden="1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6847677" y="1387476"/>
            <a:ext cx="1422954" cy="26674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25400" rIns="0" bIns="25400">
            <a:spAutoFit/>
          </a:bodyPr>
          <a:lstStyle/>
          <a:p>
            <a:pPr algn="r">
              <a:defRPr/>
            </a:pPr>
            <a:r>
              <a:rPr lang="en-US" sz="1400" b="1"/>
              <a:t>MASTER STAMP</a:t>
            </a:r>
          </a:p>
        </p:txBody>
      </p:sp>
      <p:cxnSp>
        <p:nvCxnSpPr>
          <p:cNvPr id="9" name="AcnStpConnector_ID_1039" hidden="1"/>
          <p:cNvCxnSpPr>
            <a:cxnSpLocks noChangeShapeType="1"/>
            <a:stCxn id="1038" idx="2"/>
            <a:endCxn id="1038" idx="0"/>
          </p:cNvCxnSpPr>
          <p:nvPr>
            <p:custDataLst>
              <p:tags r:id="rId35"/>
            </p:custDataLst>
          </p:nvPr>
        </p:nvCxnSpPr>
        <p:spPr bwMode="gray">
          <a:xfrm>
            <a:off x="6847677" y="138747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" name="AcnStpConnector_ID_1040" hidden="1"/>
          <p:cNvCxnSpPr>
            <a:cxnSpLocks noChangeShapeType="1"/>
            <a:stCxn id="1038" idx="4"/>
            <a:endCxn id="1038" idx="6"/>
          </p:cNvCxnSpPr>
          <p:nvPr>
            <p:custDataLst>
              <p:tags r:id="rId36"/>
            </p:custDataLst>
          </p:nvPr>
        </p:nvCxnSpPr>
        <p:spPr bwMode="gray">
          <a:xfrm>
            <a:off x="6847677" y="1654216"/>
            <a:ext cx="14229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631976" y="321297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Servizi a Canone Convenzionato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Misura SACC 2015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31976" y="5229200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2060"/>
                </a:solidFill>
              </a:rPr>
              <a:t>Milano, 12 dicembre 2014</a:t>
            </a:r>
            <a:endParaRPr lang="it-IT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86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Modalità e termini di presentazione della domanda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103828" y="1652673"/>
            <a:ext cx="7454900" cy="5441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domanda di convenzionamento e di accesso al fondo dovrà essere presentata a partire dalla data di pubblicazione del bando sul B.U.R.L., entro e non oltre il 31 dicembre 2015.</a:t>
            </a:r>
          </a:p>
        </p:txBody>
      </p:sp>
      <p:sp>
        <p:nvSpPr>
          <p:cNvPr id="4" name="Rettangolo arrotondato 3"/>
          <p:cNvSpPr>
            <a:spLocks/>
          </p:cNvSpPr>
          <p:nvPr/>
        </p:nvSpPr>
        <p:spPr bwMode="auto">
          <a:xfrm>
            <a:off x="1187624" y="1232756"/>
            <a:ext cx="1152128" cy="396044"/>
          </a:xfrm>
          <a:prstGeom prst="roundRect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TERMINI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103828" y="2708920"/>
            <a:ext cx="7454900" cy="54419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domanda e gli allegati previsti, potranno essere consegnati tramite:</a:t>
            </a:r>
          </a:p>
          <a:p>
            <a:pPr lvl="1" algn="just"/>
            <a:r>
              <a:rPr lang="it-IT" altLang="it-IT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nvio PEC</a:t>
            </a:r>
          </a:p>
          <a:p>
            <a:pPr lvl="1" algn="just"/>
            <a:r>
              <a:rPr lang="it-IT" altLang="it-IT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nvio con posta ordinaria</a:t>
            </a:r>
          </a:p>
          <a:p>
            <a:pPr lvl="1" algn="just"/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deposito presso gli sportelli del protocollo di Regione Lombardia e delle sue sedi territoriali (STER)</a:t>
            </a:r>
          </a:p>
        </p:txBody>
      </p:sp>
      <p:sp>
        <p:nvSpPr>
          <p:cNvPr id="6" name="Rettangolo arrotondato 5"/>
          <p:cNvSpPr>
            <a:spLocks/>
          </p:cNvSpPr>
          <p:nvPr/>
        </p:nvSpPr>
        <p:spPr bwMode="auto">
          <a:xfrm>
            <a:off x="1187624" y="2289003"/>
            <a:ext cx="1152128" cy="396044"/>
          </a:xfrm>
          <a:prstGeom prst="roundRect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MODALITÀ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069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103828" y="1333500"/>
            <a:ext cx="7454900" cy="47926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Fondo SACC</a:t>
            </a:r>
          </a:p>
          <a:p>
            <a:pPr algn="just"/>
            <a:endParaRPr lang="it-IT" altLang="it-IT" sz="14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risultati raggiunti dalla misura in vigore</a:t>
            </a:r>
          </a:p>
          <a:p>
            <a:pPr algn="just"/>
            <a:endParaRPr lang="it-IT" altLang="it-IT" sz="14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Principali novità della misura 2015:</a:t>
            </a:r>
          </a:p>
          <a:p>
            <a:pPr lvl="1" algn="just"/>
            <a:endParaRPr lang="it-IT" altLang="it-IT" sz="10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it-IT" altLang="it-IT" sz="12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Semplificazione della procedura</a:t>
            </a:r>
          </a:p>
          <a:p>
            <a:pPr lvl="1" algn="just"/>
            <a:endParaRPr lang="it-IT" altLang="it-IT" sz="12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it-IT" altLang="it-IT" sz="12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Criteri di determinazione contributo</a:t>
            </a:r>
          </a:p>
          <a:p>
            <a:pPr lvl="1" algn="just"/>
            <a:endParaRPr lang="it-IT" altLang="it-IT" sz="12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Modalità di erogazione e sistema di garanzie</a:t>
            </a:r>
          </a:p>
          <a:p>
            <a:pPr algn="just"/>
            <a:endParaRPr lang="it-IT" altLang="it-IT" sz="14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Documenti da allegare alla domanda</a:t>
            </a:r>
          </a:p>
          <a:p>
            <a:pPr algn="just"/>
            <a:endParaRPr lang="it-IT" altLang="it-IT" sz="14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Modalità e termini di presentazione della domanda</a:t>
            </a:r>
          </a:p>
        </p:txBody>
      </p:sp>
    </p:spTree>
    <p:extLst>
      <p:ext uri="{BB962C8B-B14F-4D97-AF65-F5344CB8AC3E}">
        <p14:creationId xmlns:p14="http://schemas.microsoft.com/office/powerpoint/2010/main" val="4148333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Il Fondo SACC sostiene gli operatori che offrono </a:t>
            </a:r>
            <a:r>
              <a:rPr lang="it-IT" dirty="0">
                <a:solidFill>
                  <a:srgbClr val="002060"/>
                </a:solidFill>
              </a:rPr>
              <a:t>alloggi </a:t>
            </a:r>
            <a:r>
              <a:rPr lang="it-IT" dirty="0" smtClean="0">
                <a:solidFill>
                  <a:srgbClr val="002060"/>
                </a:solidFill>
              </a:rPr>
              <a:t>ai nuclei familiari che non hanno i requisiti per accedere all’ERP e al contempo </a:t>
            </a:r>
            <a:r>
              <a:rPr lang="it-IT" dirty="0">
                <a:solidFill>
                  <a:srgbClr val="002060"/>
                </a:solidFill>
              </a:rPr>
              <a:t>non </a:t>
            </a:r>
            <a:r>
              <a:rPr lang="it-IT" dirty="0" smtClean="0">
                <a:solidFill>
                  <a:srgbClr val="002060"/>
                </a:solidFill>
              </a:rPr>
              <a:t>possono sostenere </a:t>
            </a:r>
            <a:r>
              <a:rPr lang="it-IT" dirty="0">
                <a:solidFill>
                  <a:srgbClr val="002060"/>
                </a:solidFill>
              </a:rPr>
              <a:t>l’acquisto o l’affitto proposti dal libero mercato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103828" y="1333500"/>
            <a:ext cx="7454900" cy="47926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programma SACC è stato varato con la L.R. n.14/07 (ora ricompresa nel T.U. delle leggi regionali in materia di ERP agli artt. 42-43-44 </a:t>
            </a:r>
            <a:r>
              <a:rPr lang="it-IT" altLang="it-IT" sz="14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Lr</a:t>
            </a: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27/2009).</a:t>
            </a:r>
          </a:p>
          <a:p>
            <a:pPr marL="0" indent="0" algn="just">
              <a:buFont typeface="Arial" pitchFamily="34" charset="0"/>
              <a:buNone/>
            </a:pPr>
            <a:endParaRPr lang="it-IT" altLang="it-IT" sz="14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L’obiettivo del programma è </a:t>
            </a:r>
            <a:r>
              <a:rPr lang="it-IT" altLang="it-IT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favorire l’accesso alla casa</a:t>
            </a: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 canoni inferiori a quelli di libero mercato, da parte dei nuclei familiari meritevoli di sostegno pubblico, attraverso la locazione permanente, temporanea o con patto di futura vendita. Tale obiettivo viene perseguito tramite il sostegno ai </a:t>
            </a:r>
            <a:r>
              <a:rPr lang="it-IT" altLang="it-IT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soggetti attuatori </a:t>
            </a: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nell’assunzione di forme di credito per l’attuazione di interventi volti ad agevolare l’accesso alla prima casa o alla locazione temporanea, da parte di particolari tipologie di beneficiari (destinatari finali).</a:t>
            </a:r>
          </a:p>
          <a:p>
            <a:pPr marL="0" indent="0" algn="just">
              <a:buFont typeface="Arial" pitchFamily="34" charset="0"/>
              <a:buNone/>
            </a:pPr>
            <a:endParaRPr lang="it-IT" altLang="it-IT" sz="14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altLang="it-IT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destinatari finali </a:t>
            </a: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sono i cittadini della c.d. «fascia grigia» (ISEE-ERP tra 14.000 e 40.000 €), mentre i </a:t>
            </a:r>
            <a:r>
              <a:rPr lang="it-IT" altLang="it-IT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soggetti attuatori</a:t>
            </a: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sono le piccole e medie imprese con sede operativa in Lombardia (comprese quelle costituite in forma cooperativa).</a:t>
            </a:r>
          </a:p>
          <a:p>
            <a:pPr marL="0" indent="0" algn="just">
              <a:buFont typeface="Arial" pitchFamily="34" charset="0"/>
              <a:buNone/>
            </a:pPr>
            <a:endParaRPr lang="it-IT" altLang="it-IT" sz="14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it-IT" altLang="it-IT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nuova misura SACC si caratterizza per la contestualità tra domanda di convenzionamento e richiesta di ammissione all’agevolazione finanziaria, oltre a nuovi criteri per la determinazione del contributo.</a:t>
            </a:r>
          </a:p>
          <a:p>
            <a:pPr marL="0" indent="0" algn="just">
              <a:buFont typeface="Arial" pitchFamily="34" charset="0"/>
              <a:buNone/>
            </a:pPr>
            <a:endParaRPr lang="it-IT" altLang="it-IT" sz="14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it-IT" altLang="it-IT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nuova misura prevede una dotazione iniziale pari a 4,5 milioni di euro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31401"/>
            <a:ext cx="2397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Il Fondo SACC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0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>
                <a:solidFill>
                  <a:srgbClr val="002060"/>
                </a:solidFill>
              </a:rPr>
              <a:t>La nuova misura SACC si caratterizza per la semplificazione della procedura e nuovi criteri di determinazione del contributo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540443" y="1196752"/>
            <a:ext cx="2752329" cy="222793"/>
          </a:xfrm>
          <a:prstGeom prst="rect">
            <a:avLst/>
          </a:prstGeom>
          <a:solidFill>
            <a:srgbClr val="174883"/>
          </a:solidFill>
          <a:ln>
            <a:noFill/>
          </a:ln>
          <a:effectLst/>
        </p:spPr>
        <p:txBody>
          <a:bodyPr wrap="none" lIns="7200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 smtClean="0">
                <a:solidFill>
                  <a:srgbClr val="FFFFFF"/>
                </a:solidFill>
              </a:rPr>
              <a:t>Semplificazione procedura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reeform 17"/>
          <p:cNvSpPr>
            <a:spLocks/>
          </p:cNvSpPr>
          <p:nvPr/>
        </p:nvSpPr>
        <p:spPr bwMode="auto">
          <a:xfrm>
            <a:off x="1537890" y="1634779"/>
            <a:ext cx="2745108" cy="2692607"/>
          </a:xfrm>
          <a:custGeom>
            <a:avLst/>
            <a:gdLst>
              <a:gd name="T0" fmla="*/ 1329 w 1329"/>
              <a:gd name="T1" fmla="*/ 0 h 1720"/>
              <a:gd name="T2" fmla="*/ 1329 w 1329"/>
              <a:gd name="T3" fmla="*/ 1720 h 1720"/>
              <a:gd name="T4" fmla="*/ 0 w 1329"/>
              <a:gd name="T5" fmla="*/ 1720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9" h="1720">
                <a:moveTo>
                  <a:pt x="1329" y="0"/>
                </a:moveTo>
                <a:lnTo>
                  <a:pt x="1329" y="1720"/>
                </a:lnTo>
                <a:lnTo>
                  <a:pt x="0" y="1720"/>
                </a:lnTo>
              </a:path>
            </a:pathLst>
          </a:custGeom>
          <a:noFill/>
          <a:ln w="19050" cap="flat" cmpd="sng">
            <a:solidFill>
              <a:srgbClr val="17478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fram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1948" y="1592620"/>
            <a:ext cx="2714996" cy="253915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dirty="0" smtClean="0">
                <a:solidFill>
                  <a:srgbClr val="002060"/>
                </a:solidFill>
                <a:latin typeface="+mn-lt"/>
              </a:rPr>
              <a:t>Contestualità tra richiesta di convenzionamento e richiesta di accesso al fondo.</a:t>
            </a:r>
          </a:p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La misura sarà attiva in modalità </a:t>
            </a:r>
            <a:r>
              <a:rPr lang="it-IT" altLang="de-DE" sz="1100" dirty="0" smtClean="0">
                <a:solidFill>
                  <a:srgbClr val="002060"/>
                </a:solidFill>
                <a:latin typeface="+mn-lt"/>
              </a:rPr>
              <a:t>“sportello” dal 1 </a:t>
            </a:r>
            <a:r>
              <a:rPr lang="it-IT" altLang="de-DE" sz="1100" dirty="0" err="1" smtClean="0">
                <a:solidFill>
                  <a:srgbClr val="002060"/>
                </a:solidFill>
                <a:latin typeface="+mn-lt"/>
              </a:rPr>
              <a:t>gen</a:t>
            </a:r>
            <a:r>
              <a:rPr lang="it-IT" altLang="de-DE" sz="1100" dirty="0" smtClean="0">
                <a:solidFill>
                  <a:srgbClr val="002060"/>
                </a:solidFill>
                <a:latin typeface="+mn-lt"/>
              </a:rPr>
              <a:t> al 31 </a:t>
            </a:r>
            <a:r>
              <a:rPr lang="it-IT" altLang="de-DE" sz="1100" dirty="0" err="1" smtClean="0">
                <a:solidFill>
                  <a:srgbClr val="002060"/>
                </a:solidFill>
                <a:latin typeface="+mn-lt"/>
              </a:rPr>
              <a:t>dic</a:t>
            </a:r>
            <a:r>
              <a:rPr lang="it-IT" altLang="de-DE" sz="1100" dirty="0" smtClean="0">
                <a:solidFill>
                  <a:srgbClr val="002060"/>
                </a:solidFill>
                <a:latin typeface="+mn-lt"/>
              </a:rPr>
              <a:t> 2015</a:t>
            </a: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, fino ad esaurimento risorse.</a:t>
            </a:r>
            <a:endParaRPr lang="it-IT" altLang="de-DE" sz="1100" dirty="0" smtClean="0">
              <a:solidFill>
                <a:srgbClr val="002060"/>
              </a:solidFill>
              <a:latin typeface="+mn-lt"/>
            </a:endParaRPr>
          </a:p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Per la presentazione della domanda sarà anche necessario fornire documentazione che comprovi:</a:t>
            </a:r>
          </a:p>
          <a:p>
            <a:pPr marL="449263" lvl="2" indent="-166688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Mutuo/finanziamento già concesso o deliberato;</a:t>
            </a:r>
          </a:p>
          <a:p>
            <a:pPr marL="449263" lvl="2" indent="-166688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Accordo preliminare del Comune;</a:t>
            </a:r>
          </a:p>
          <a:p>
            <a:pPr marL="449263" lvl="2" indent="-166688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Certificazione energetica (APE);</a:t>
            </a:r>
          </a:p>
          <a:p>
            <a:pPr marL="449263" lvl="2" indent="-166688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Situazione ipotecaria dell’immobile/area (Visura).</a:t>
            </a:r>
            <a:endParaRPr lang="it-IT" altLang="de-DE" sz="11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348063" y="1198290"/>
            <a:ext cx="2752329" cy="222793"/>
          </a:xfrm>
          <a:prstGeom prst="rect">
            <a:avLst/>
          </a:prstGeom>
          <a:solidFill>
            <a:srgbClr val="174883"/>
          </a:solidFill>
          <a:ln>
            <a:noFill/>
          </a:ln>
          <a:effectLst/>
        </p:spPr>
        <p:txBody>
          <a:bodyPr wrap="none" lIns="7200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 smtClean="0">
                <a:solidFill>
                  <a:srgbClr val="FFFFFF"/>
                </a:solidFill>
              </a:rPr>
              <a:t>Determinazione Contributo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Freeform 17"/>
          <p:cNvSpPr>
            <a:spLocks/>
          </p:cNvSpPr>
          <p:nvPr/>
        </p:nvSpPr>
        <p:spPr bwMode="auto">
          <a:xfrm>
            <a:off x="5345510" y="1636317"/>
            <a:ext cx="2745108" cy="2692607"/>
          </a:xfrm>
          <a:custGeom>
            <a:avLst/>
            <a:gdLst>
              <a:gd name="T0" fmla="*/ 1329 w 1329"/>
              <a:gd name="T1" fmla="*/ 0 h 1720"/>
              <a:gd name="T2" fmla="*/ 1329 w 1329"/>
              <a:gd name="T3" fmla="*/ 1720 h 1720"/>
              <a:gd name="T4" fmla="*/ 0 w 1329"/>
              <a:gd name="T5" fmla="*/ 1720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9" h="1720">
                <a:moveTo>
                  <a:pt x="1329" y="0"/>
                </a:moveTo>
                <a:lnTo>
                  <a:pt x="1329" y="1720"/>
                </a:lnTo>
                <a:lnTo>
                  <a:pt x="0" y="1720"/>
                </a:lnTo>
              </a:path>
            </a:pathLst>
          </a:custGeom>
          <a:noFill/>
          <a:ln w="19050" cap="flat" cmpd="sng">
            <a:solidFill>
              <a:srgbClr val="17478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fram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99568" y="1592620"/>
            <a:ext cx="2714996" cy="22006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La quantificazione del contributo mira a </a:t>
            </a:r>
            <a:r>
              <a:rPr lang="it-IT" altLang="de-DE" sz="1100" dirty="0" smtClean="0">
                <a:solidFill>
                  <a:srgbClr val="002060"/>
                </a:solidFill>
                <a:latin typeface="+mn-lt"/>
              </a:rPr>
              <a:t>premiare gli alloggi con classe energetica più elevata</a:t>
            </a: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È previsto un «costo convenzionale» per mq di </a:t>
            </a:r>
            <a:r>
              <a:rPr lang="it-IT" altLang="de-DE" sz="1100" b="0" dirty="0" err="1" smtClean="0">
                <a:solidFill>
                  <a:srgbClr val="002060"/>
                </a:solidFill>
                <a:latin typeface="+mn-lt"/>
              </a:rPr>
              <a:t>sup</a:t>
            </a: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. commerciale riconoscibile, crescente all’aumentare della classe energetica degli alloggi/edificio oggetto della convezione:</a:t>
            </a:r>
          </a:p>
          <a:p>
            <a:pPr marL="442913" lvl="2" indent="-166688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€ 1.300/mq per classe D o C</a:t>
            </a:r>
          </a:p>
          <a:p>
            <a:pPr marL="442913" lvl="2" indent="-166688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€ 1.400/mq per classe B</a:t>
            </a:r>
          </a:p>
          <a:p>
            <a:pPr marL="442913" lvl="2" indent="-166688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€ 1.500/mq per classe A e superiori,</a:t>
            </a:r>
          </a:p>
          <a:p>
            <a:pPr marL="182563" lvl="1" defTabSz="330200">
              <a:buClr>
                <a:srgbClr val="000000"/>
              </a:buClr>
              <a:buSzPct val="100000"/>
            </a:pPr>
            <a:r>
              <a:rPr lang="it-IT" altLang="de-DE" sz="1100" b="0" dirty="0">
                <a:solidFill>
                  <a:srgbClr val="002060"/>
                </a:solidFill>
                <a:latin typeface="+mn-lt"/>
              </a:rPr>
              <a:t>i</a:t>
            </a:r>
            <a:r>
              <a:rPr lang="it-IT" altLang="de-DE" sz="1100" b="0" dirty="0" smtClean="0">
                <a:solidFill>
                  <a:srgbClr val="002060"/>
                </a:solidFill>
                <a:latin typeface="+mn-lt"/>
              </a:rPr>
              <a:t>ndipendentemente dall’anno di costruzione.</a:t>
            </a:r>
            <a:endParaRPr lang="it-IT" altLang="de-DE" sz="11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87624" y="31401"/>
            <a:ext cx="2546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Principali novità della misura 2015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13" name="Triangolo isoscele 12"/>
          <p:cNvSpPr/>
          <p:nvPr/>
        </p:nvSpPr>
        <p:spPr bwMode="auto">
          <a:xfrm flipV="1">
            <a:off x="3563393" y="4653136"/>
            <a:ext cx="2232248" cy="144016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3" descr="Newspaper clipping_Small"/>
          <p:cNvPicPr preferRelativeResize="0"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1186634" y="5013176"/>
            <a:ext cx="6985766" cy="1224136"/>
          </a:xfrm>
          <a:prstGeom prst="rect">
            <a:avLst/>
          </a:prstGeom>
          <a:noFill/>
          <a:effectLst/>
        </p:spPr>
      </p:pic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1772595" y="5280484"/>
            <a:ext cx="577002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709613"/>
            <a:r>
              <a:rPr lang="it-IT" sz="1400" b="1" i="1" dirty="0">
                <a:solidFill>
                  <a:srgbClr val="002060"/>
                </a:solidFill>
              </a:rPr>
              <a:t>Il giudizio di ammissibilità dell’intervento all’agevolazione è comunque vincolato alle risorse disponibili al momento della presentazione della </a:t>
            </a:r>
            <a:r>
              <a:rPr lang="it-IT" sz="1400" b="1" i="1" dirty="0" smtClean="0">
                <a:solidFill>
                  <a:srgbClr val="002060"/>
                </a:solidFill>
              </a:rPr>
              <a:t>domanda.</a:t>
            </a:r>
            <a:endParaRPr lang="it-IT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77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9297" y="287338"/>
            <a:ext cx="7971692" cy="909414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La semplificazione procedurale si basa principalmente sul rendere contestuale le fasi in cui il soggetto attuatore richiede il convenzionamento e l’accesso al fondo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Gallone 2"/>
          <p:cNvSpPr>
            <a:spLocks/>
          </p:cNvSpPr>
          <p:nvPr/>
        </p:nvSpPr>
        <p:spPr bwMode="auto">
          <a:xfrm>
            <a:off x="2554604" y="1852464"/>
            <a:ext cx="1529339" cy="792088"/>
          </a:xfrm>
          <a:prstGeom prst="chevron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4" name="Gallone 3"/>
          <p:cNvSpPr>
            <a:spLocks/>
          </p:cNvSpPr>
          <p:nvPr/>
        </p:nvSpPr>
        <p:spPr bwMode="auto">
          <a:xfrm>
            <a:off x="4932040" y="1844824"/>
            <a:ext cx="1584176" cy="792088"/>
          </a:xfrm>
          <a:prstGeom prst="chevron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Richiesta accesso al Fondo SACC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5" name="Rettangolo arrotondato 4"/>
          <p:cNvSpPr>
            <a:spLocks/>
          </p:cNvSpPr>
          <p:nvPr/>
        </p:nvSpPr>
        <p:spPr bwMode="auto">
          <a:xfrm>
            <a:off x="8028384" y="1844824"/>
            <a:ext cx="900000" cy="792088"/>
          </a:xfrm>
          <a:prstGeom prst="roundRect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Erogazione Contributo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cxnSp>
        <p:nvCxnSpPr>
          <p:cNvPr id="10" name="Connettore 4 9"/>
          <p:cNvCxnSpPr>
            <a:stCxn id="59" idx="2"/>
            <a:endCxn id="4" idx="2"/>
          </p:cNvCxnSpPr>
          <p:nvPr/>
        </p:nvCxnSpPr>
        <p:spPr bwMode="auto">
          <a:xfrm rot="5400000" flipH="1" flipV="1">
            <a:off x="4912391" y="2030837"/>
            <a:ext cx="7640" cy="1219789"/>
          </a:xfrm>
          <a:prstGeom prst="bentConnector3">
            <a:avLst>
              <a:gd name="adj1" fmla="val -299214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llout 7 15"/>
          <p:cNvSpPr/>
          <p:nvPr/>
        </p:nvSpPr>
        <p:spPr bwMode="auto">
          <a:xfrm>
            <a:off x="755576" y="2996952"/>
            <a:ext cx="2880320" cy="720080"/>
          </a:xfrm>
          <a:prstGeom prst="accentCallout3">
            <a:avLst>
              <a:gd name="adj1" fmla="val 34624"/>
              <a:gd name="adj2" fmla="val 103352"/>
              <a:gd name="adj3" fmla="val 9491"/>
              <a:gd name="adj4" fmla="val 118090"/>
              <a:gd name="adj5" fmla="val -2589"/>
              <a:gd name="adj6" fmla="val 123298"/>
              <a:gd name="adj7" fmla="val -27251"/>
              <a:gd name="adj8" fmla="val 1285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latin typeface="Arial" charset="0"/>
              </a:rPr>
              <a:t>Il soggetto attuatore ha 12 mesi di tempo per siglare un contratto di mutuo / finanziamento (di durata </a:t>
            </a:r>
            <a:r>
              <a:rPr lang="it-IT" sz="1000" dirty="0" err="1" smtClean="0">
                <a:latin typeface="Arial" charset="0"/>
              </a:rPr>
              <a:t>max</a:t>
            </a:r>
            <a:r>
              <a:rPr lang="it-IT" sz="1000" dirty="0" smtClean="0">
                <a:latin typeface="Arial" charset="0"/>
              </a:rPr>
              <a:t> 30 anni), requisito necessario alla richiesta di contributo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99262" y="16266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244880"/>
                </a:solidFill>
              </a:rPr>
              <a:t>I</a:t>
            </a:r>
            <a:r>
              <a:rPr lang="it-IT" sz="1100" b="1" i="1" dirty="0" smtClean="0">
                <a:solidFill>
                  <a:srgbClr val="244880"/>
                </a:solidFill>
              </a:rPr>
              <a:t>struttoria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9" name="Callout 6 8"/>
          <p:cNvSpPr/>
          <p:nvPr/>
        </p:nvSpPr>
        <p:spPr bwMode="auto">
          <a:xfrm>
            <a:off x="5397717" y="2974479"/>
            <a:ext cx="1718946" cy="720080"/>
          </a:xfrm>
          <a:prstGeom prst="accentCallout2">
            <a:avLst>
              <a:gd name="adj1" fmla="val 22233"/>
              <a:gd name="adj2" fmla="val 104054"/>
              <a:gd name="adj3" fmla="val -6382"/>
              <a:gd name="adj4" fmla="val 120620"/>
              <a:gd name="adj5" fmla="val -42610"/>
              <a:gd name="adj6" fmla="val 1063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latin typeface="Arial" charset="0"/>
              </a:rPr>
              <a:t>Durata </a:t>
            </a:r>
            <a:r>
              <a:rPr lang="it-IT" sz="1000" dirty="0" err="1" smtClean="0">
                <a:latin typeface="Arial" charset="0"/>
              </a:rPr>
              <a:t>max</a:t>
            </a:r>
            <a:r>
              <a:rPr lang="it-IT" sz="1000" dirty="0" smtClean="0">
                <a:latin typeface="Arial" charset="0"/>
              </a:rPr>
              <a:t> dell’istruttoria pari a 2 mesi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 gg dal decreto per comunicazione</a:t>
            </a:r>
            <a:r>
              <a:rPr kumimoji="0" lang="it-IT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esito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Gallone 14"/>
          <p:cNvSpPr>
            <a:spLocks/>
          </p:cNvSpPr>
          <p:nvPr/>
        </p:nvSpPr>
        <p:spPr bwMode="auto">
          <a:xfrm>
            <a:off x="6180557" y="1852464"/>
            <a:ext cx="1836000" cy="792088"/>
          </a:xfrm>
          <a:prstGeom prst="chevron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91580" y="1412776"/>
            <a:ext cx="2124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Prima – F.do SACC attuale 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859592" y="1674386"/>
            <a:ext cx="1800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448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928172" y="4005064"/>
            <a:ext cx="2124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Dopo – F.do SACC 2015 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cxnSp>
        <p:nvCxnSpPr>
          <p:cNvPr id="21" name="Connettore 1 20"/>
          <p:cNvCxnSpPr/>
          <p:nvPr/>
        </p:nvCxnSpPr>
        <p:spPr bwMode="auto">
          <a:xfrm>
            <a:off x="1003792" y="4266674"/>
            <a:ext cx="180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448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Pentagono 21"/>
          <p:cNvSpPr>
            <a:spLocks/>
          </p:cNvSpPr>
          <p:nvPr/>
        </p:nvSpPr>
        <p:spPr bwMode="auto">
          <a:xfrm>
            <a:off x="2093665" y="4509120"/>
            <a:ext cx="1440160" cy="792088"/>
          </a:xfrm>
          <a:prstGeom prst="homePlate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Richiesta stipula convenzione e accesso al fondo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24" name="Gallone 23"/>
          <p:cNvSpPr>
            <a:spLocks/>
          </p:cNvSpPr>
          <p:nvPr/>
        </p:nvSpPr>
        <p:spPr bwMode="auto">
          <a:xfrm>
            <a:off x="3372216" y="4509120"/>
            <a:ext cx="1332000" cy="792088"/>
          </a:xfrm>
          <a:prstGeom prst="chevron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25" name="Rettangolo arrotondato 24"/>
          <p:cNvSpPr>
            <a:spLocks/>
          </p:cNvSpPr>
          <p:nvPr/>
        </p:nvSpPr>
        <p:spPr bwMode="auto">
          <a:xfrm>
            <a:off x="6802152" y="4506466"/>
            <a:ext cx="938200" cy="792088"/>
          </a:xfrm>
          <a:prstGeom prst="roundRect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Erogazione Contributo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26" name="Gallone 25"/>
          <p:cNvSpPr>
            <a:spLocks/>
          </p:cNvSpPr>
          <p:nvPr/>
        </p:nvSpPr>
        <p:spPr bwMode="auto">
          <a:xfrm>
            <a:off x="5397716" y="4509120"/>
            <a:ext cx="1334523" cy="792088"/>
          </a:xfrm>
          <a:prstGeom prst="chevron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28" name="Ovale 27"/>
          <p:cNvSpPr/>
          <p:nvPr/>
        </p:nvSpPr>
        <p:spPr bwMode="auto">
          <a:xfrm>
            <a:off x="419888" y="1916832"/>
            <a:ext cx="983760" cy="655712"/>
          </a:xfrm>
          <a:prstGeom prst="ellipse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Apertura Sportello</a:t>
            </a:r>
          </a:p>
        </p:txBody>
      </p:sp>
      <p:sp>
        <p:nvSpPr>
          <p:cNvPr id="29" name="Ovale 28"/>
          <p:cNvSpPr/>
          <p:nvPr/>
        </p:nvSpPr>
        <p:spPr bwMode="auto">
          <a:xfrm>
            <a:off x="1043608" y="4574654"/>
            <a:ext cx="983760" cy="655712"/>
          </a:xfrm>
          <a:prstGeom prst="ellipse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1/1/2015 apertura Sportello</a:t>
            </a:r>
          </a:p>
        </p:txBody>
      </p:sp>
      <p:sp>
        <p:nvSpPr>
          <p:cNvPr id="30" name="Ovale 29"/>
          <p:cNvSpPr/>
          <p:nvPr/>
        </p:nvSpPr>
        <p:spPr bwMode="auto">
          <a:xfrm>
            <a:off x="7845642" y="4577308"/>
            <a:ext cx="1190854" cy="655712"/>
          </a:xfrm>
          <a:prstGeom prst="ellipse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31/12/2015 chiusura Sportello</a:t>
            </a:r>
          </a:p>
        </p:txBody>
      </p:sp>
      <p:sp>
        <p:nvSpPr>
          <p:cNvPr id="31" name="Callout 6 30"/>
          <p:cNvSpPr/>
          <p:nvPr/>
        </p:nvSpPr>
        <p:spPr bwMode="auto">
          <a:xfrm>
            <a:off x="1043608" y="5517232"/>
            <a:ext cx="2376264" cy="720080"/>
          </a:xfrm>
          <a:prstGeom prst="accentCallout2">
            <a:avLst>
              <a:gd name="adj1" fmla="val 20911"/>
              <a:gd name="adj2" fmla="val -4585"/>
              <a:gd name="adj3" fmla="val -20933"/>
              <a:gd name="adj4" fmla="val -704"/>
              <a:gd name="adj5" fmla="val -39965"/>
              <a:gd name="adj6" fmla="val 446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latin typeface="Arial" charset="0"/>
              </a:rPr>
              <a:t>Il soggetto attuatore presenta insieme richiesta di convenzione e domanda di accesso al fondo</a:t>
            </a:r>
            <a:r>
              <a:rPr lang="it-IT" sz="1000" b="1" dirty="0" smtClean="0">
                <a:latin typeface="Arial" charset="0"/>
              </a:rPr>
              <a:t>. Il mutuo deve già essere almeno deliberato</a:t>
            </a: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Callout 6 31"/>
          <p:cNvSpPr/>
          <p:nvPr/>
        </p:nvSpPr>
        <p:spPr bwMode="auto">
          <a:xfrm>
            <a:off x="3770518" y="5517232"/>
            <a:ext cx="1080000" cy="720080"/>
          </a:xfrm>
          <a:prstGeom prst="accentCallout2">
            <a:avLst>
              <a:gd name="adj1" fmla="val 16942"/>
              <a:gd name="adj2" fmla="val -5999"/>
              <a:gd name="adj3" fmla="val 9861"/>
              <a:gd name="adj4" fmla="val -25579"/>
              <a:gd name="adj5" fmla="val -29436"/>
              <a:gd name="adj6" fmla="val -170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latin typeface="Arial" charset="0"/>
              </a:rPr>
              <a:t>Durata </a:t>
            </a:r>
            <a:r>
              <a:rPr lang="it-IT" sz="1000" dirty="0" err="1" smtClean="0">
                <a:latin typeface="Arial" charset="0"/>
              </a:rPr>
              <a:t>max</a:t>
            </a:r>
            <a:r>
              <a:rPr lang="it-IT" sz="1000" dirty="0" smtClean="0">
                <a:latin typeface="Arial" charset="0"/>
              </a:rPr>
              <a:t> dell’istruttoria pari a 90 gg. 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427984" y="427509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120 gg </a:t>
            </a:r>
            <a:r>
              <a:rPr lang="it-IT" sz="1100" b="1" i="1" dirty="0" err="1" smtClean="0">
                <a:solidFill>
                  <a:srgbClr val="244880"/>
                </a:solidFill>
              </a:rPr>
              <a:t>max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3372247" y="4330814"/>
            <a:ext cx="2952000" cy="180000"/>
            <a:chOff x="3381772" y="4359771"/>
            <a:chExt cx="2620863" cy="180000"/>
          </a:xfrm>
        </p:grpSpPr>
        <p:cxnSp>
          <p:nvCxnSpPr>
            <p:cNvPr id="46" name="Connettore 1 45"/>
            <p:cNvCxnSpPr/>
            <p:nvPr/>
          </p:nvCxnSpPr>
          <p:spPr bwMode="auto">
            <a:xfrm>
              <a:off x="3381772" y="4359771"/>
              <a:ext cx="0" cy="18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2448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Connettore 1 46"/>
            <p:cNvCxnSpPr/>
            <p:nvPr/>
          </p:nvCxnSpPr>
          <p:spPr bwMode="auto">
            <a:xfrm>
              <a:off x="6002635" y="4359771"/>
              <a:ext cx="0" cy="18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2448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ttore 1 52"/>
            <p:cNvCxnSpPr/>
            <p:nvPr/>
          </p:nvCxnSpPr>
          <p:spPr bwMode="auto">
            <a:xfrm>
              <a:off x="3381772" y="4359771"/>
              <a:ext cx="26208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2448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Pentagono 56"/>
          <p:cNvSpPr>
            <a:spLocks/>
          </p:cNvSpPr>
          <p:nvPr/>
        </p:nvSpPr>
        <p:spPr bwMode="auto">
          <a:xfrm>
            <a:off x="1457654" y="1852464"/>
            <a:ext cx="1440160" cy="792088"/>
          </a:xfrm>
          <a:prstGeom prst="homePlate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Richiesta convenzionamento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59" name="Gallone 58"/>
          <p:cNvSpPr>
            <a:spLocks/>
          </p:cNvSpPr>
          <p:nvPr/>
        </p:nvSpPr>
        <p:spPr bwMode="auto">
          <a:xfrm>
            <a:off x="3739669" y="1852464"/>
            <a:ext cx="1529339" cy="792088"/>
          </a:xfrm>
          <a:prstGeom prst="chevron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1187624" y="31401"/>
            <a:ext cx="2397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Semplificazione della procedura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 bwMode="auto">
          <a:xfrm>
            <a:off x="6802152" y="1844824"/>
            <a:ext cx="396044" cy="4036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ttore 1 33"/>
          <p:cNvCxnSpPr/>
          <p:nvPr/>
        </p:nvCxnSpPr>
        <p:spPr bwMode="auto">
          <a:xfrm flipV="1">
            <a:off x="6794723" y="2248508"/>
            <a:ext cx="396044" cy="3884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CasellaDiTesto 37"/>
          <p:cNvSpPr txBox="1"/>
          <p:nvPr/>
        </p:nvSpPr>
        <p:spPr>
          <a:xfrm>
            <a:off x="6487641" y="2044849"/>
            <a:ext cx="62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Tecnica  (RL) </a:t>
            </a:r>
            <a:endParaRPr lang="it-IT" sz="1000" b="1" i="1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145237" y="2044849"/>
            <a:ext cx="82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Finanziaria (FL) </a:t>
            </a:r>
            <a:endParaRPr lang="it-IT" sz="1000" b="1" i="1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376151" y="265596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smtClean="0">
                <a:solidFill>
                  <a:srgbClr val="FF0000"/>
                </a:solidFill>
              </a:rPr>
              <a:t>12 mesi </a:t>
            </a:r>
            <a:r>
              <a:rPr lang="it-IT" sz="1100" b="1" i="1" dirty="0" err="1" smtClean="0">
                <a:solidFill>
                  <a:srgbClr val="FF0000"/>
                </a:solidFill>
              </a:rPr>
              <a:t>max</a:t>
            </a:r>
            <a:endParaRPr lang="it-IT" sz="1100" b="1" i="1" dirty="0">
              <a:solidFill>
                <a:srgbClr val="FF000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785170" y="1911499"/>
            <a:ext cx="127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accent3"/>
                </a:solidFill>
                <a:latin typeface="Arial" charset="0"/>
              </a:rPr>
              <a:t>Valutazione ammissibilità domande da parte di RL</a:t>
            </a:r>
            <a:endParaRPr lang="it-IT" sz="1000" b="1" i="1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966988" y="2045990"/>
            <a:ext cx="127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accent3"/>
                </a:solidFill>
                <a:latin typeface="Arial" charset="0"/>
              </a:rPr>
              <a:t>Stipula convenzione</a:t>
            </a:r>
            <a:endParaRPr lang="it-IT" sz="1000" b="1" i="1" dirty="0">
              <a:solidFill>
                <a:srgbClr val="FF0000"/>
              </a:solidFill>
            </a:endParaRPr>
          </a:p>
        </p:txBody>
      </p:sp>
      <p:sp>
        <p:nvSpPr>
          <p:cNvPr id="43" name="Callout 6 42"/>
          <p:cNvSpPr/>
          <p:nvPr/>
        </p:nvSpPr>
        <p:spPr bwMode="auto">
          <a:xfrm>
            <a:off x="6740277" y="5509964"/>
            <a:ext cx="1478210" cy="720080"/>
          </a:xfrm>
          <a:prstGeom prst="accentCallout2">
            <a:avLst>
              <a:gd name="adj1" fmla="val 15619"/>
              <a:gd name="adj2" fmla="val 104831"/>
              <a:gd name="adj3" fmla="val -15642"/>
              <a:gd name="adj4" fmla="val 101895"/>
              <a:gd name="adj5" fmla="val -49225"/>
              <a:gd name="adj6" fmla="val 906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latin typeface="Arial" charset="0"/>
              </a:rPr>
              <a:t>Il contributo può essere erogato anche dopo la chiusura dello sportello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714984" y="4702455"/>
            <a:ext cx="94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Stipula Convenzione</a:t>
            </a:r>
            <a:endParaRPr lang="it-IT" sz="1000" b="1" i="1" dirty="0">
              <a:solidFill>
                <a:srgbClr val="FF0000"/>
              </a:solidFill>
            </a:endParaRPr>
          </a:p>
        </p:txBody>
      </p:sp>
      <p:sp>
        <p:nvSpPr>
          <p:cNvPr id="45" name="Gallone 44"/>
          <p:cNvSpPr>
            <a:spLocks/>
          </p:cNvSpPr>
          <p:nvPr/>
        </p:nvSpPr>
        <p:spPr bwMode="auto">
          <a:xfrm>
            <a:off x="4389605" y="4509120"/>
            <a:ext cx="1334523" cy="792088"/>
          </a:xfrm>
          <a:prstGeom prst="chevron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4690460" y="4703362"/>
            <a:ext cx="94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Giudizio di ammissibilità</a:t>
            </a:r>
            <a:endParaRPr lang="it-IT" sz="1000" b="1" i="1" dirty="0">
              <a:solidFill>
                <a:srgbClr val="FF000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664060" y="4629066"/>
            <a:ext cx="943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accent3"/>
                </a:solidFill>
                <a:latin typeface="Arial" charset="0"/>
              </a:rPr>
              <a:t>Istruttoria tecnica e finanziaria</a:t>
            </a:r>
            <a:endParaRPr lang="it-IT" sz="1000" b="1" i="1" dirty="0">
              <a:solidFill>
                <a:srgbClr val="FF0000"/>
              </a:solidFill>
            </a:endParaRPr>
          </a:p>
        </p:txBody>
      </p:sp>
      <p:sp>
        <p:nvSpPr>
          <p:cNvPr id="50" name="Callout 6 49"/>
          <p:cNvSpPr/>
          <p:nvPr/>
        </p:nvSpPr>
        <p:spPr bwMode="auto">
          <a:xfrm>
            <a:off x="5076176" y="5517232"/>
            <a:ext cx="1080000" cy="720080"/>
          </a:xfrm>
          <a:prstGeom prst="accentCallout2">
            <a:avLst>
              <a:gd name="adj1" fmla="val 16942"/>
              <a:gd name="adj2" fmla="val -2996"/>
              <a:gd name="adj3" fmla="val -298"/>
              <a:gd name="adj4" fmla="val -16667"/>
              <a:gd name="adj5" fmla="val -30706"/>
              <a:gd name="adj6" fmla="val -85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latin typeface="Arial" charset="0"/>
              </a:rPr>
              <a:t>30 gg per comunicare esito e stipulare convenzione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77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/>
          <p:cNvSpPr/>
          <p:nvPr/>
        </p:nvSpPr>
        <p:spPr bwMode="auto">
          <a:xfrm>
            <a:off x="5948475" y="1124744"/>
            <a:ext cx="2944005" cy="5076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ttangolo 40"/>
          <p:cNvSpPr/>
          <p:nvPr/>
        </p:nvSpPr>
        <p:spPr bwMode="auto">
          <a:xfrm>
            <a:off x="2852131" y="1135013"/>
            <a:ext cx="2944005" cy="507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La semplificazione degli aspetti procedurali è affiancata anche da una revisione dei requisiti di accesso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7052" y="1165791"/>
            <a:ext cx="1670344" cy="21544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400" b="1" kern="0" dirty="0" smtClean="0">
                <a:solidFill>
                  <a:srgbClr val="002060"/>
                </a:solidFill>
              </a:rPr>
              <a:t>Tipologie requisiti</a:t>
            </a:r>
            <a:endParaRPr kumimoji="1" lang="it-IT" sz="1400" b="1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14" name="Straight Connector 19"/>
          <p:cNvCxnSpPr/>
          <p:nvPr/>
        </p:nvCxnSpPr>
        <p:spPr bwMode="auto">
          <a:xfrm>
            <a:off x="1045154" y="1434026"/>
            <a:ext cx="1648463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4215" y="1165791"/>
            <a:ext cx="26773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PRIMA</a:t>
            </a:r>
            <a:r>
              <a:rPr kumimoji="1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F.do SACC </a:t>
            </a:r>
            <a:r>
              <a:rPr kumimoji="1" lang="it-IT" sz="1400" b="1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attuale</a:t>
            </a:r>
            <a:r>
              <a:rPr kumimoji="1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1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16" name="Straight Connector 19"/>
          <p:cNvCxnSpPr/>
          <p:nvPr/>
        </p:nvCxnSpPr>
        <p:spPr bwMode="auto">
          <a:xfrm>
            <a:off x="2864131" y="1434026"/>
            <a:ext cx="2932005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2244" y="1165791"/>
            <a:ext cx="256622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lvl="0" eaLnBrk="0" hangingPunct="0">
              <a:defRPr/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DOPO – F.do SACC 2015</a:t>
            </a:r>
            <a:endParaRPr kumimoji="1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8" name="Straight Connector 19"/>
          <p:cNvCxnSpPr/>
          <p:nvPr/>
        </p:nvCxnSpPr>
        <p:spPr bwMode="auto">
          <a:xfrm>
            <a:off x="5961483" y="1434026"/>
            <a:ext cx="2932005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cxnSp>
        <p:nvCxnSpPr>
          <p:cNvPr id="19" name="Straight Connector 7"/>
          <p:cNvCxnSpPr/>
          <p:nvPr/>
        </p:nvCxnSpPr>
        <p:spPr>
          <a:xfrm>
            <a:off x="1080171" y="3673831"/>
            <a:ext cx="7851417" cy="0"/>
          </a:xfrm>
          <a:prstGeom prst="line">
            <a:avLst/>
          </a:prstGeom>
          <a:noFill/>
          <a:ln w="15875" cap="flat" cmpd="sng" algn="ctr">
            <a:solidFill>
              <a:srgbClr val="174883"/>
            </a:solidFill>
            <a:prstDash val="dash"/>
          </a:ln>
          <a:effectLst/>
        </p:spPr>
      </p:cxnSp>
      <p:grpSp>
        <p:nvGrpSpPr>
          <p:cNvPr id="20" name="Gruppo 19"/>
          <p:cNvGrpSpPr/>
          <p:nvPr/>
        </p:nvGrpSpPr>
        <p:grpSpPr>
          <a:xfrm>
            <a:off x="1043608" y="3789039"/>
            <a:ext cx="7755738" cy="2411769"/>
            <a:chOff x="1231900" y="1928148"/>
            <a:chExt cx="8193884" cy="3296931"/>
          </a:xfrm>
        </p:grpSpPr>
        <p:sp>
          <p:nvSpPr>
            <p:cNvPr id="21" name="RbLeanShape Right U-Shape 19"/>
            <p:cNvSpPr/>
            <p:nvPr>
              <p:custDataLst>
                <p:tags r:id="rId10"/>
              </p:custDataLst>
            </p:nvPr>
          </p:nvSpPr>
          <p:spPr>
            <a:xfrm>
              <a:off x="1231900" y="1928198"/>
              <a:ext cx="1693747" cy="3296792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  <a:latin typeface="Arial"/>
                </a:rPr>
                <a:t>Requisiti dell’i</a:t>
              </a:r>
              <a:r>
                <a:rPr kumimoji="0" lang="it-IT" sz="1100" b="1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ntervento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VLine"/>
            <p:cNvSpPr>
              <a:spLocks noChangeShapeType="1"/>
            </p:cNvSpPr>
            <p:nvPr/>
          </p:nvSpPr>
          <p:spPr bwMode="auto">
            <a:xfrm rot="10800000">
              <a:off x="3021184" y="1928148"/>
              <a:ext cx="0" cy="3296931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fram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2908" y="1942176"/>
              <a:ext cx="2957957" cy="91159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spcAft>
                  <a:spcPts val="400"/>
                </a:spcAft>
                <a:buClr>
                  <a:srgbClr val="000000"/>
                </a:buClr>
                <a:buSzPct val="100000"/>
                <a:buFont typeface="Arial"/>
                <a:buChar char="•"/>
                <a:defRPr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Iniziativa in Comuni non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classificati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a fabbisogno abitativo «basso» secondo il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PRERP</a:t>
              </a:r>
            </a:p>
            <a:p>
              <a:pPr marL="167595" lvl="1" indent="-167595" defTabSz="330200">
                <a:spcAft>
                  <a:spcPts val="400"/>
                </a:spcAft>
                <a:buClr>
                  <a:srgbClr val="000000"/>
                </a:buClr>
                <a:buSzPct val="100000"/>
                <a:buFont typeface="Arial"/>
                <a:buChar char="•"/>
                <a:defRPr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Lavori iniziati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a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partire dal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1° gennaio 2005</a:t>
              </a:r>
            </a:p>
          </p:txBody>
        </p:sp>
        <p:sp>
          <p:nvSpPr>
            <p:cNvPr id="43" name="Textfram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467827" y="1942176"/>
              <a:ext cx="2957957" cy="315552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Nuove realizzazione solo in Comuni a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«</a:t>
              </a: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fabbisogno elevato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»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Ristrutturazioni, acquisto integrale edifici, portafogli di unità invendute in Comuni a «fabbisogno medio ed elevato»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Certificato di agibilità non anteriore al 31/12/2010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p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er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le unità immobiliari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invendute</a:t>
              </a:r>
              <a:endParaRPr lang="it-IT" altLang="de-DE" sz="1000" b="0" dirty="0" smtClean="0">
                <a:solidFill>
                  <a:srgbClr val="002060"/>
                </a:solidFill>
                <a:latin typeface="+mn-lt"/>
              </a:endParaRP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Classe energetica, come risultante dall’attestato di prestazione energetica (APE), non inferiore alla «D» e comunque nel rispetto delle normative di settore vigenti</a:t>
              </a:r>
              <a:endParaRPr lang="it-IT" altLang="de-DE" sz="1000" b="0" dirty="0">
                <a:solidFill>
                  <a:srgbClr val="002060"/>
                </a:solidFill>
              </a:endParaRP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Assenza di una ipoteca a favore di terzi di grado immediatamente seguente a quello relativo all’ipoteca iscritta a favore dell’istituto di credito finanziatore</a:t>
              </a:r>
              <a:endParaRPr lang="it-IT" altLang="de-DE" sz="1000" b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043608" y="1513591"/>
            <a:ext cx="7755738" cy="1128490"/>
            <a:chOff x="1231900" y="1928200"/>
            <a:chExt cx="8193884" cy="1156447"/>
          </a:xfrm>
        </p:grpSpPr>
        <p:sp>
          <p:nvSpPr>
            <p:cNvPr id="26" name="RbLeanShape Right U-Shape 19"/>
            <p:cNvSpPr/>
            <p:nvPr>
              <p:custDataLst>
                <p:tags r:id="rId7"/>
              </p:custDataLst>
            </p:nvPr>
          </p:nvSpPr>
          <p:spPr>
            <a:xfrm>
              <a:off x="1231900" y="1928200"/>
              <a:ext cx="1693747" cy="1156447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  <a:latin typeface="Arial"/>
                </a:rPr>
                <a:t>Soggetto Attuatore – Conformità alle leggi generali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VLine"/>
            <p:cNvSpPr>
              <a:spLocks noChangeShapeType="1"/>
            </p:cNvSpPr>
            <p:nvPr/>
          </p:nvSpPr>
          <p:spPr bwMode="auto">
            <a:xfrm rot="10800000">
              <a:off x="3021184" y="1942177"/>
              <a:ext cx="0" cy="1128491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fram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2845" y="1942177"/>
              <a:ext cx="2957957" cy="110390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Non trovarsi in stato di fallimento o altre situazioni similari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Piena capacità di contrarre con la P.A.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Regolarità situazione contributiva (DURC)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Non trovarsi in una delle cause ostative di cui all’art. 10 della L. n. 575/65 e </a:t>
              </a:r>
              <a:r>
                <a:rPr lang="it-IT" altLang="de-DE" sz="1000" b="0" dirty="0" err="1" smtClean="0">
                  <a:solidFill>
                    <a:srgbClr val="002060"/>
                  </a:solidFill>
                  <a:latin typeface="+mn-lt"/>
                </a:rPr>
                <a:t>s.m.i.</a:t>
              </a: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 (legge antimafia)</a:t>
              </a:r>
              <a:endParaRPr lang="it-IT" altLang="de-DE" sz="1000" b="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9" name="Textfram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67827" y="1942177"/>
              <a:ext cx="2957957" cy="110390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Non trovarsi in stato di fallimento o altre situazioni similari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Piena capacità di contrarre con la P.A.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Regolarità situazione contributiva (DURC)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Non trovarsi in una delle cause ostative di cui all’art. 10 della L. n. 575/65 e </a:t>
              </a:r>
              <a:r>
                <a:rPr lang="it-IT" altLang="de-DE" sz="1000" b="0" dirty="0" err="1" smtClean="0">
                  <a:solidFill>
                    <a:srgbClr val="002060"/>
                  </a:solidFill>
                </a:rPr>
                <a:t>s.m.i.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 (legge antimafia)</a:t>
              </a:r>
              <a:endParaRPr lang="it-IT" altLang="de-DE" sz="1000" b="0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1043608" y="2832324"/>
            <a:ext cx="7755764" cy="783079"/>
            <a:chOff x="1231900" y="1928201"/>
            <a:chExt cx="8193911" cy="802478"/>
          </a:xfrm>
        </p:grpSpPr>
        <p:sp>
          <p:nvSpPr>
            <p:cNvPr id="31" name="RbLeanShape Right U-Shape 19"/>
            <p:cNvSpPr/>
            <p:nvPr>
              <p:custDataLst>
                <p:tags r:id="rId4"/>
              </p:custDataLst>
            </p:nvPr>
          </p:nvSpPr>
          <p:spPr>
            <a:xfrm>
              <a:off x="1231900" y="1928201"/>
              <a:ext cx="1693748" cy="769039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lvl="0" fontAlgn="ctr"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</a:rPr>
                <a:t>Soggetto Attuatore – requisiti specifici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VLine"/>
            <p:cNvSpPr>
              <a:spLocks noChangeShapeType="1"/>
            </p:cNvSpPr>
            <p:nvPr/>
          </p:nvSpPr>
          <p:spPr bwMode="auto">
            <a:xfrm rot="10800000">
              <a:off x="3021184" y="1928756"/>
              <a:ext cx="0" cy="768781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fram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62718" y="1942177"/>
              <a:ext cx="2957957" cy="7885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Sede operativa in Lombardia, alla data di emanazione del bando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Convenzione sottoscritta da non più di un anno con RL e Comune e possesso del titolo edilizio abitativo</a:t>
              </a:r>
              <a:endParaRPr lang="it-IT" altLang="de-DE" sz="1000" b="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4" name="Textfram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67854" y="1942177"/>
              <a:ext cx="2957957" cy="6308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Sede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operativa in Lombardia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Possesso del titolo edilizio abilitativo relativo all’intervento oggetto dell’agevolazione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Mutuo/finanziamento già stipulato o deliberato</a:t>
              </a:r>
            </a:p>
          </p:txBody>
        </p:sp>
      </p:grpSp>
      <p:cxnSp>
        <p:nvCxnSpPr>
          <p:cNvPr id="35" name="Straight Connector 7"/>
          <p:cNvCxnSpPr/>
          <p:nvPr/>
        </p:nvCxnSpPr>
        <p:spPr>
          <a:xfrm>
            <a:off x="1080171" y="2751930"/>
            <a:ext cx="7851417" cy="0"/>
          </a:xfrm>
          <a:prstGeom prst="line">
            <a:avLst/>
          </a:prstGeom>
          <a:noFill/>
          <a:ln w="15875" cap="flat" cmpd="sng" algn="ctr">
            <a:solidFill>
              <a:srgbClr val="174883"/>
            </a:solidFill>
            <a:prstDash val="dash"/>
          </a:ln>
          <a:effectLst/>
        </p:spPr>
      </p:cxnSp>
      <p:sp>
        <p:nvSpPr>
          <p:cNvPr id="45" name="CasellaDiTesto 44"/>
          <p:cNvSpPr txBox="1"/>
          <p:nvPr/>
        </p:nvSpPr>
        <p:spPr>
          <a:xfrm>
            <a:off x="1187624" y="31401"/>
            <a:ext cx="2397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Semplificazione della procedura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03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1 51"/>
          <p:cNvCxnSpPr/>
          <p:nvPr/>
        </p:nvCxnSpPr>
        <p:spPr bwMode="auto">
          <a:xfrm>
            <a:off x="3552267" y="2276872"/>
            <a:ext cx="1226443" cy="903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ttore 1 46"/>
          <p:cNvCxnSpPr>
            <a:stCxn id="30" idx="1"/>
          </p:cNvCxnSpPr>
          <p:nvPr/>
        </p:nvCxnSpPr>
        <p:spPr bwMode="auto">
          <a:xfrm flipH="1">
            <a:off x="1619672" y="2265810"/>
            <a:ext cx="1935727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ttangolo 38"/>
          <p:cNvSpPr/>
          <p:nvPr/>
        </p:nvSpPr>
        <p:spPr bwMode="auto">
          <a:xfrm>
            <a:off x="1541841" y="2656404"/>
            <a:ext cx="3291348" cy="5796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2860762" y="1484784"/>
            <a:ext cx="3151398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Per la determinazione del contributo, pur mantenendo la medesima logica dell’algoritmo,  sono stati modificati i valori dei parametri di riferimento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Rettangolo arrotondato 2"/>
          <p:cNvSpPr>
            <a:spLocks/>
          </p:cNvSpPr>
          <p:nvPr/>
        </p:nvSpPr>
        <p:spPr bwMode="auto">
          <a:xfrm>
            <a:off x="1187624" y="1484784"/>
            <a:ext cx="1152128" cy="792088"/>
          </a:xfrm>
          <a:prstGeom prst="roundRect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dirty="0" smtClean="0">
                <a:solidFill>
                  <a:schemeClr val="accent3"/>
                </a:solidFill>
                <a:latin typeface="Arial" charset="0"/>
              </a:rPr>
              <a:t>Entità del Contributo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173652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>
                <a:solidFill>
                  <a:srgbClr val="244880"/>
                </a:solidFill>
              </a:rPr>
              <a:t>=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36143" y="2738453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err="1" smtClean="0">
                <a:solidFill>
                  <a:srgbClr val="244880"/>
                </a:solidFill>
              </a:rPr>
              <a:t>Sup</a:t>
            </a:r>
            <a:r>
              <a:rPr lang="it-IT" sz="1100" b="1" i="1" dirty="0" smtClean="0">
                <a:solidFill>
                  <a:srgbClr val="244880"/>
                </a:solidFill>
              </a:rPr>
              <a:t>. commerciale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00822" y="2823091"/>
            <a:ext cx="26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244880"/>
                </a:solidFill>
              </a:rPr>
              <a:t>x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44838" y="2738453"/>
            <a:ext cx="1243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smtClean="0">
                <a:solidFill>
                  <a:srgbClr val="244880"/>
                </a:solidFill>
              </a:rPr>
              <a:t>Costo Convenzionale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63441" y="1665385"/>
            <a:ext cx="1225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smtClean="0">
                <a:solidFill>
                  <a:srgbClr val="244880"/>
                </a:solidFill>
              </a:rPr>
              <a:t>Valore </a:t>
            </a:r>
            <a:r>
              <a:rPr lang="it-IT" sz="1100" b="1" i="1" dirty="0" err="1" smtClean="0">
                <a:solidFill>
                  <a:srgbClr val="244880"/>
                </a:solidFill>
              </a:rPr>
              <a:t>conv.le</a:t>
            </a:r>
            <a:r>
              <a:rPr lang="it-IT" sz="1100" b="1" i="1" dirty="0" smtClean="0">
                <a:solidFill>
                  <a:srgbClr val="244880"/>
                </a:solidFill>
              </a:rPr>
              <a:t> Investimento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02210" y="2823091"/>
            <a:ext cx="26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244880"/>
                </a:solidFill>
              </a:rPr>
              <a:t>+</a:t>
            </a:r>
            <a:endParaRPr lang="it-IT" sz="1100" b="1" dirty="0">
              <a:solidFill>
                <a:srgbClr val="24488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84690" y="2633678"/>
            <a:ext cx="869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smtClean="0">
                <a:solidFill>
                  <a:srgbClr val="244880"/>
                </a:solidFill>
              </a:rPr>
              <a:t>Eventuale costo dell’area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12" name="Parentesi quadra aperta 11"/>
          <p:cNvSpPr/>
          <p:nvPr/>
        </p:nvSpPr>
        <p:spPr bwMode="auto">
          <a:xfrm>
            <a:off x="2464718" y="2738453"/>
            <a:ext cx="72008" cy="430887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arentesi quadra aperta 12"/>
          <p:cNvSpPr/>
          <p:nvPr/>
        </p:nvSpPr>
        <p:spPr bwMode="auto">
          <a:xfrm flipH="1">
            <a:off x="4706702" y="2738453"/>
            <a:ext cx="72008" cy="430887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37484" y="1750023"/>
            <a:ext cx="26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244880"/>
                </a:solidFill>
              </a:rPr>
              <a:t>x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617740" y="1665385"/>
            <a:ext cx="1322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smtClean="0">
                <a:solidFill>
                  <a:srgbClr val="244880"/>
                </a:solidFill>
              </a:rPr>
              <a:t>% abbattimento interessi mutuo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588224" y="1750023"/>
            <a:ext cx="26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244880"/>
                </a:solidFill>
              </a:rPr>
              <a:t>≤</a:t>
            </a:r>
            <a:endParaRPr lang="it-IT" sz="1100" b="1" dirty="0">
              <a:solidFill>
                <a:srgbClr val="24488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705972" y="1665385"/>
            <a:ext cx="1322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 smtClean="0">
                <a:solidFill>
                  <a:srgbClr val="244880"/>
                </a:solidFill>
              </a:rPr>
              <a:t>Monte totale interessi mutuo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012160" y="2600618"/>
            <a:ext cx="2520279" cy="738664"/>
          </a:xfrm>
          <a:prstGeom prst="accentCallout2">
            <a:avLst>
              <a:gd name="adj1" fmla="val 17461"/>
              <a:gd name="adj2" fmla="val 100512"/>
              <a:gd name="adj3" fmla="val -21224"/>
              <a:gd name="adj4" fmla="val 92556"/>
              <a:gd name="adj5" fmla="val -74476"/>
              <a:gd name="adj6" fmla="val 65580"/>
            </a:avLst>
          </a:prstGeom>
          <a:noFill/>
          <a:ln>
            <a:solidFill>
              <a:srgbClr val="2448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50" dirty="0" smtClean="0">
                <a:solidFill>
                  <a:srgbClr val="244880"/>
                </a:solidFill>
              </a:rPr>
              <a:t>L’importo del mutuo riconoscibile ai fini dell’agevolazione dovrà essere al </a:t>
            </a:r>
            <a:r>
              <a:rPr lang="it-IT" sz="1050" dirty="0" err="1" smtClean="0">
                <a:solidFill>
                  <a:srgbClr val="244880"/>
                </a:solidFill>
              </a:rPr>
              <a:t>max</a:t>
            </a:r>
            <a:r>
              <a:rPr lang="it-IT" sz="1050" dirty="0" smtClean="0">
                <a:solidFill>
                  <a:srgbClr val="244880"/>
                </a:solidFill>
              </a:rPr>
              <a:t> pari al valore convenzionale attribuito all’intervento</a:t>
            </a:r>
            <a:endParaRPr lang="it-IT" sz="1050" dirty="0">
              <a:solidFill>
                <a:srgbClr val="244880"/>
              </a:solidFill>
            </a:endParaRPr>
          </a:p>
        </p:txBody>
      </p:sp>
      <p:sp>
        <p:nvSpPr>
          <p:cNvPr id="30" name="Parentesi graffa aperta 29"/>
          <p:cNvSpPr/>
          <p:nvPr/>
        </p:nvSpPr>
        <p:spPr bwMode="auto">
          <a:xfrm rot="16200000" flipV="1">
            <a:off x="3447399" y="1719951"/>
            <a:ext cx="216000" cy="8757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Connettore 1 49"/>
          <p:cNvCxnSpPr>
            <a:stCxn id="30" idx="1"/>
          </p:cNvCxnSpPr>
          <p:nvPr/>
        </p:nvCxnSpPr>
        <p:spPr bwMode="auto">
          <a:xfrm flipH="1">
            <a:off x="1541841" y="2265810"/>
            <a:ext cx="2013558" cy="390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nettore 1 53"/>
          <p:cNvCxnSpPr/>
          <p:nvPr/>
        </p:nvCxnSpPr>
        <p:spPr bwMode="auto">
          <a:xfrm>
            <a:off x="3555399" y="2276872"/>
            <a:ext cx="1232625" cy="3795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Rettangolo 55"/>
          <p:cNvSpPr/>
          <p:nvPr/>
        </p:nvSpPr>
        <p:spPr bwMode="auto">
          <a:xfrm>
            <a:off x="5948475" y="3923035"/>
            <a:ext cx="2944005" cy="2232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ttangolo 56"/>
          <p:cNvSpPr/>
          <p:nvPr/>
        </p:nvSpPr>
        <p:spPr bwMode="auto">
          <a:xfrm>
            <a:off x="2852131" y="3933304"/>
            <a:ext cx="2944005" cy="223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7052" y="3964082"/>
            <a:ext cx="1670344" cy="21544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400" b="1" kern="0" dirty="0" smtClean="0">
                <a:solidFill>
                  <a:srgbClr val="002060"/>
                </a:solidFill>
              </a:rPr>
              <a:t>Valori parametri</a:t>
            </a:r>
            <a:endParaRPr kumimoji="1" lang="it-IT" sz="1400" b="1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59" name="Straight Connector 19"/>
          <p:cNvCxnSpPr/>
          <p:nvPr/>
        </p:nvCxnSpPr>
        <p:spPr bwMode="auto">
          <a:xfrm>
            <a:off x="1045154" y="4232317"/>
            <a:ext cx="1648463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6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4215" y="3964082"/>
            <a:ext cx="26773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PRIMA</a:t>
            </a:r>
            <a:r>
              <a:rPr kumimoji="1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F.do SACC </a:t>
            </a:r>
            <a:r>
              <a:rPr kumimoji="1" lang="it-IT" sz="1400" b="1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attuale</a:t>
            </a:r>
            <a:r>
              <a:rPr kumimoji="1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1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61" name="Straight Connector 19"/>
          <p:cNvCxnSpPr/>
          <p:nvPr/>
        </p:nvCxnSpPr>
        <p:spPr bwMode="auto">
          <a:xfrm>
            <a:off x="2864131" y="4232317"/>
            <a:ext cx="2932005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6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2244" y="3964082"/>
            <a:ext cx="256622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lvl="0" eaLnBrk="0" hangingPunct="0">
              <a:defRPr/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DOPO – F.do SACC 2015</a:t>
            </a:r>
            <a:endParaRPr kumimoji="1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3" name="Straight Connector 19"/>
          <p:cNvCxnSpPr/>
          <p:nvPr/>
        </p:nvCxnSpPr>
        <p:spPr bwMode="auto">
          <a:xfrm>
            <a:off x="5961483" y="4232317"/>
            <a:ext cx="2932005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grpSp>
        <p:nvGrpSpPr>
          <p:cNvPr id="65" name="Gruppo 64"/>
          <p:cNvGrpSpPr/>
          <p:nvPr/>
        </p:nvGrpSpPr>
        <p:grpSpPr>
          <a:xfrm>
            <a:off x="1043608" y="4311881"/>
            <a:ext cx="7755738" cy="936969"/>
            <a:chOff x="1231900" y="1928200"/>
            <a:chExt cx="8193884" cy="960181"/>
          </a:xfrm>
        </p:grpSpPr>
        <p:sp>
          <p:nvSpPr>
            <p:cNvPr id="66" name="RbLeanShape Right U-Shape 19"/>
            <p:cNvSpPr/>
            <p:nvPr>
              <p:custDataLst>
                <p:tags r:id="rId7"/>
              </p:custDataLst>
            </p:nvPr>
          </p:nvSpPr>
          <p:spPr>
            <a:xfrm>
              <a:off x="1231900" y="1928200"/>
              <a:ext cx="1693747" cy="960181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  <a:latin typeface="Arial"/>
                </a:rPr>
                <a:t>Costo Convenzionale €/mq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7" name="VLine"/>
            <p:cNvSpPr>
              <a:spLocks noChangeShapeType="1"/>
            </p:cNvSpPr>
            <p:nvPr/>
          </p:nvSpPr>
          <p:spPr bwMode="auto">
            <a:xfrm rot="10800000">
              <a:off x="3021184" y="1942177"/>
              <a:ext cx="0" cy="936970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fram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2845" y="1942177"/>
              <a:ext cx="2957957" cy="94620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€ 1.250/mq di </a:t>
              </a:r>
              <a:r>
                <a:rPr lang="it-IT" altLang="de-DE" sz="1000" b="0" dirty="0" err="1" smtClean="0">
                  <a:solidFill>
                    <a:srgbClr val="002060"/>
                  </a:solidFill>
                  <a:latin typeface="+mn-lt"/>
                </a:rPr>
                <a:t>sup</a:t>
              </a:r>
              <a:r>
                <a:rPr lang="it-IT" altLang="de-DE" sz="1000" b="0" dirty="0">
                  <a:solidFill>
                    <a:srgbClr val="002060"/>
                  </a:solidFill>
                  <a:latin typeface="+mn-lt"/>
                </a:rPr>
                <a:t> commerciale per interventi con inizio lavori a partire dal 1° gennaio 2005 e fino al 31 dicembre </a:t>
              </a: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2007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€ 1.390/mq di </a:t>
              </a:r>
              <a:r>
                <a:rPr lang="it-IT" altLang="de-DE" sz="1000" b="0" dirty="0" err="1" smtClean="0">
                  <a:solidFill>
                    <a:srgbClr val="002060"/>
                  </a:solidFill>
                  <a:latin typeface="+mn-lt"/>
                </a:rPr>
                <a:t>sup</a:t>
              </a: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it-IT" altLang="de-DE" sz="1000" b="0" dirty="0">
                  <a:solidFill>
                    <a:srgbClr val="002060"/>
                  </a:solidFill>
                  <a:latin typeface="+mn-lt"/>
                </a:rPr>
                <a:t>commerciale per interventi con titolo abilitativo edilizio presentato a partire dal 1° gennaio 2008 </a:t>
              </a:r>
            </a:p>
          </p:txBody>
        </p:sp>
        <p:sp>
          <p:nvSpPr>
            <p:cNvPr id="69" name="Textfram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67827" y="1942177"/>
              <a:ext cx="2957957" cy="94620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€ 1.300/mq di </a:t>
              </a:r>
              <a:r>
                <a:rPr lang="it-IT" altLang="de-DE" sz="1000" b="0" dirty="0" err="1" smtClean="0">
                  <a:solidFill>
                    <a:srgbClr val="002060"/>
                  </a:solidFill>
                  <a:latin typeface="+mn-lt"/>
                </a:rPr>
                <a:t>sup</a:t>
              </a: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 commerciale per interventi con classe energetica C o D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€ 1.400/mq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di </a:t>
              </a:r>
              <a:r>
                <a:rPr lang="it-IT" altLang="de-DE" sz="1000" b="0" dirty="0" err="1">
                  <a:solidFill>
                    <a:srgbClr val="002060"/>
                  </a:solidFill>
                </a:rPr>
                <a:t>sup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 commerciale per interventi con classe energetica B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€ 1.500/mq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di </a:t>
              </a:r>
              <a:r>
                <a:rPr lang="it-IT" altLang="de-DE" sz="1000" b="0" dirty="0" err="1">
                  <a:solidFill>
                    <a:srgbClr val="002060"/>
                  </a:solidFill>
                </a:rPr>
                <a:t>sup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 commerciale per interventi con classe energetica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A e superiori</a:t>
              </a:r>
              <a:endParaRPr lang="it-IT" altLang="de-DE" sz="1000" b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0" name="Gruppo 69"/>
          <p:cNvGrpSpPr/>
          <p:nvPr/>
        </p:nvGrpSpPr>
        <p:grpSpPr>
          <a:xfrm>
            <a:off x="1043608" y="5469111"/>
            <a:ext cx="7755764" cy="629522"/>
            <a:chOff x="1231900" y="1928201"/>
            <a:chExt cx="8193911" cy="645117"/>
          </a:xfrm>
        </p:grpSpPr>
        <p:sp>
          <p:nvSpPr>
            <p:cNvPr id="71" name="RbLeanShape Right U-Shape 19"/>
            <p:cNvSpPr/>
            <p:nvPr>
              <p:custDataLst>
                <p:tags r:id="rId4"/>
              </p:custDataLst>
            </p:nvPr>
          </p:nvSpPr>
          <p:spPr>
            <a:xfrm>
              <a:off x="1231900" y="1928201"/>
              <a:ext cx="1693748" cy="644778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lvl="0" fontAlgn="ctr"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</a:rPr>
                <a:t>% abbattimento interessi mutuo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VLine"/>
            <p:cNvSpPr>
              <a:spLocks noChangeShapeType="1"/>
            </p:cNvSpPr>
            <p:nvPr/>
          </p:nvSpPr>
          <p:spPr bwMode="auto">
            <a:xfrm rot="10800000">
              <a:off x="3021184" y="1928756"/>
              <a:ext cx="0" cy="644562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fram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62718" y="1942177"/>
              <a:ext cx="2957957" cy="6308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35% per interventi destinati alla locazione per almeno 30 anni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15% per interventi destinati a Patto di futura vendita</a:t>
              </a:r>
            </a:p>
          </p:txBody>
        </p:sp>
        <p:sp>
          <p:nvSpPr>
            <p:cNvPr id="74" name="Textfram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67854" y="1942177"/>
              <a:ext cx="2957957" cy="6308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35% per interventi destinati alla locazione per almeno 30 anni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20%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per interventi destinati a Patto di futura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vendita</a:t>
              </a:r>
              <a:endParaRPr lang="it-IT" altLang="de-DE" sz="1000" b="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75" name="Straight Connector 7"/>
          <p:cNvCxnSpPr/>
          <p:nvPr/>
        </p:nvCxnSpPr>
        <p:spPr>
          <a:xfrm>
            <a:off x="1080171" y="5344145"/>
            <a:ext cx="7851417" cy="0"/>
          </a:xfrm>
          <a:prstGeom prst="line">
            <a:avLst/>
          </a:prstGeom>
          <a:noFill/>
          <a:ln w="15875" cap="flat" cmpd="sng" algn="ctr">
            <a:solidFill>
              <a:srgbClr val="174883"/>
            </a:solidFill>
            <a:prstDash val="dash"/>
          </a:ln>
          <a:effectLst/>
        </p:spPr>
      </p:cxnSp>
      <p:sp>
        <p:nvSpPr>
          <p:cNvPr id="76" name="Parentesi graffa aperta 75"/>
          <p:cNvSpPr/>
          <p:nvPr/>
        </p:nvSpPr>
        <p:spPr bwMode="auto">
          <a:xfrm rot="16200000" flipV="1">
            <a:off x="3513712" y="2248362"/>
            <a:ext cx="216001" cy="21699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1187624" y="31401"/>
            <a:ext cx="2805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Criteri di determinazione del contributo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cxnSp>
        <p:nvCxnSpPr>
          <p:cNvPr id="80" name="Connettore 1 79"/>
          <p:cNvCxnSpPr/>
          <p:nvPr/>
        </p:nvCxnSpPr>
        <p:spPr bwMode="auto">
          <a:xfrm>
            <a:off x="6300192" y="1532409"/>
            <a:ext cx="0" cy="72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2448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Connettore 2 82"/>
          <p:cNvCxnSpPr/>
          <p:nvPr/>
        </p:nvCxnSpPr>
        <p:spPr bwMode="auto">
          <a:xfrm>
            <a:off x="6300192" y="1867327"/>
            <a:ext cx="2160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24488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24626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Le modalità di erogazione del contributo e il sistema delle garanzie restano sostanzialmente invariate rispetto alla misura in vigore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2" y="31401"/>
            <a:ext cx="3456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Modalità di Erogazione e sistema delle garanzie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5948475" y="1186086"/>
            <a:ext cx="2844000" cy="4464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2852131" y="1196355"/>
            <a:ext cx="2844000" cy="446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7052" y="1227133"/>
            <a:ext cx="1670344" cy="21544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400" b="1" kern="0" dirty="0" smtClean="0">
                <a:solidFill>
                  <a:srgbClr val="002060"/>
                </a:solidFill>
              </a:rPr>
              <a:t>Fasi Erogazioni</a:t>
            </a:r>
            <a:endParaRPr kumimoji="1" lang="it-IT" sz="1400" b="1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19"/>
          <p:cNvCxnSpPr/>
          <p:nvPr/>
        </p:nvCxnSpPr>
        <p:spPr bwMode="auto">
          <a:xfrm>
            <a:off x="1045154" y="1495368"/>
            <a:ext cx="1648463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4215" y="1227133"/>
            <a:ext cx="26773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Modalità d’erogazione</a:t>
            </a:r>
            <a:endParaRPr kumimoji="1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19"/>
          <p:cNvCxnSpPr/>
          <p:nvPr/>
        </p:nvCxnSpPr>
        <p:spPr bwMode="auto">
          <a:xfrm>
            <a:off x="2864131" y="1495368"/>
            <a:ext cx="2808000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2244" y="1227133"/>
            <a:ext cx="256622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lvl="0" eaLnBrk="0" hangingPunct="0">
              <a:defRPr/>
            </a:pPr>
            <a:r>
              <a:rPr lang="en-US" sz="14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en-US" sz="1400" b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garanzie</a:t>
            </a:r>
            <a:endParaRPr kumimoji="1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Connector 19"/>
          <p:cNvCxnSpPr/>
          <p:nvPr/>
        </p:nvCxnSpPr>
        <p:spPr bwMode="auto">
          <a:xfrm>
            <a:off x="5961483" y="1495368"/>
            <a:ext cx="2808000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grpSp>
        <p:nvGrpSpPr>
          <p:cNvPr id="12" name="Gruppo 11"/>
          <p:cNvGrpSpPr/>
          <p:nvPr/>
        </p:nvGrpSpPr>
        <p:grpSpPr>
          <a:xfrm>
            <a:off x="1043608" y="1574927"/>
            <a:ext cx="7654954" cy="1958602"/>
            <a:chOff x="1231900" y="1928199"/>
            <a:chExt cx="8087407" cy="2007127"/>
          </a:xfrm>
        </p:grpSpPr>
        <p:sp>
          <p:nvSpPr>
            <p:cNvPr id="13" name="RbLeanShape Right U-Shape 19"/>
            <p:cNvSpPr/>
            <p:nvPr>
              <p:custDataLst>
                <p:tags r:id="rId7"/>
              </p:custDataLst>
            </p:nvPr>
          </p:nvSpPr>
          <p:spPr>
            <a:xfrm>
              <a:off x="1231900" y="1928200"/>
              <a:ext cx="1693747" cy="2007126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  <a:latin typeface="Arial"/>
                </a:rPr>
                <a:t>Prima tranche del contributo (50%)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VLine"/>
            <p:cNvSpPr>
              <a:spLocks noChangeShapeType="1"/>
            </p:cNvSpPr>
            <p:nvPr/>
          </p:nvSpPr>
          <p:spPr bwMode="auto">
            <a:xfrm rot="10800000">
              <a:off x="3021184" y="1928199"/>
              <a:ext cx="0" cy="2007126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fram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2845" y="2080407"/>
              <a:ext cx="2957957" cy="17347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A seguito dell’ammissione all’agevolazione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Dopo avvio lavori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Dopo la prima erogazione da parte dell’istituto di credito che ha finanziato l’iniziativa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Previa presentazione di garanzia</a:t>
              </a:r>
            </a:p>
            <a:p>
              <a:pPr marL="0" lvl="1" defTabSz="330200">
                <a:buClr>
                  <a:srgbClr val="000000"/>
                </a:buClr>
                <a:buSzPct val="100000"/>
              </a:pPr>
              <a:endParaRPr lang="it-IT" altLang="de-DE" sz="1000" b="0" dirty="0">
                <a:solidFill>
                  <a:srgbClr val="002060"/>
                </a:solidFill>
                <a:latin typeface="+mn-lt"/>
              </a:endParaRPr>
            </a:p>
            <a:p>
              <a:pPr marL="0" lvl="1" defTabSz="330200">
                <a:buClr>
                  <a:srgbClr val="000000"/>
                </a:buClr>
                <a:buSzPct val="100000"/>
              </a:pPr>
              <a:r>
                <a:rPr lang="it-IT" altLang="de-DE" sz="1000" i="1" dirty="0" smtClean="0">
                  <a:solidFill>
                    <a:srgbClr val="002060"/>
                  </a:solidFill>
                  <a:latin typeface="+mn-lt"/>
                </a:rPr>
                <a:t>Patto di futura vendita</a:t>
              </a:r>
            </a:p>
            <a:p>
              <a:pPr marL="0" lvl="1" defTabSz="330200">
                <a:buClr>
                  <a:srgbClr val="000000"/>
                </a:buClr>
                <a:buSzPct val="100000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Per unità già ultimate o in corso di ultimazione e non ancora assegnate l’erogazione del beneficio è subordinata all’effettiva sottoscrizione del contratto con gli assegnatari</a:t>
              </a:r>
              <a:endParaRPr lang="it-IT" altLang="de-DE" sz="1000" b="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50" name="Textfram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66775" y="2314215"/>
              <a:ext cx="2852532" cy="126160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Il beneficiario dell’agevolazione deve presentare garanzia </a:t>
              </a:r>
              <a:r>
                <a:rPr lang="it-IT" altLang="de-DE" sz="1000" b="0" dirty="0" err="1">
                  <a:solidFill>
                    <a:srgbClr val="002060"/>
                  </a:solidFill>
                </a:rPr>
                <a:t>fidejussoria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 a favore di RL sul 100% dell’importo della prima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tranche</a:t>
              </a:r>
            </a:p>
            <a:p>
              <a:pPr marL="0" lvl="1" defTabSz="330200">
                <a:buClr>
                  <a:srgbClr val="000000"/>
                </a:buClr>
                <a:buSzPct val="100000"/>
              </a:pPr>
              <a:endParaRPr lang="it-IT" altLang="de-DE" sz="1000" b="0" dirty="0">
                <a:solidFill>
                  <a:srgbClr val="002060"/>
                </a:solidFill>
              </a:endParaRP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Lo svincolo di tale garanzia avviene alla stipula dei (tutti) contratti di locazione degli alloggi e sempre che questi siano provvisti di certificazione di agibilità</a:t>
              </a:r>
              <a:endParaRPr lang="it-IT" altLang="de-DE" sz="1000" b="0" u="sng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1043608" y="3715482"/>
            <a:ext cx="7655976" cy="1958401"/>
            <a:chOff x="1231900" y="1961359"/>
            <a:chExt cx="8088485" cy="2006914"/>
          </a:xfrm>
        </p:grpSpPr>
        <p:sp>
          <p:nvSpPr>
            <p:cNvPr id="18" name="RbLeanShape Right U-Shape 19"/>
            <p:cNvSpPr/>
            <p:nvPr>
              <p:custDataLst>
                <p:tags r:id="rId4"/>
              </p:custDataLst>
            </p:nvPr>
          </p:nvSpPr>
          <p:spPr>
            <a:xfrm>
              <a:off x="1231900" y="1961359"/>
              <a:ext cx="1693748" cy="2006914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lvl="0" fontAlgn="ctr"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</a:rPr>
                <a:t>Seconda tranche del contributo (50%)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VLine"/>
            <p:cNvSpPr>
              <a:spLocks noChangeShapeType="1"/>
            </p:cNvSpPr>
            <p:nvPr/>
          </p:nvSpPr>
          <p:spPr bwMode="auto">
            <a:xfrm rot="10800000">
              <a:off x="3021184" y="1961359"/>
              <a:ext cx="0" cy="2006914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fram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62718" y="2807115"/>
              <a:ext cx="2957957" cy="31540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Al collaudo finale ovvero…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… al rilascio del certificato di agibilità</a:t>
              </a:r>
            </a:p>
          </p:txBody>
        </p:sp>
        <p:sp>
          <p:nvSpPr>
            <p:cNvPr id="21" name="Textfram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67854" y="2255162"/>
              <a:ext cx="2852531" cy="141930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defTabSz="330200">
                <a:buClr>
                  <a:srgbClr val="000000"/>
                </a:buClr>
                <a:buSzPct val="100000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Prima dello svincolo della fidejussione di cui sopra, il beneficiario dell’agevolazione può:</a:t>
              </a:r>
            </a:p>
            <a:p>
              <a:pPr marL="357188" lvl="2" indent="-166688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Presentare nuova fidejussione sul 100% del contributo da ridurre annualmente in ragione della durata della convenzione</a:t>
              </a:r>
            </a:p>
            <a:p>
              <a:pPr marL="357188" lvl="2" indent="-166688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Iscrivere a favore di RL ipoteca di grado immediatamente successivo di quella eventualmente accesa in favore dell’Istituto di  credito che ha finanziato l’iniziativa</a:t>
              </a:r>
              <a:endParaRPr lang="it-IT" altLang="de-DE" sz="10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22" name="Straight Connector 7"/>
          <p:cNvCxnSpPr/>
          <p:nvPr/>
        </p:nvCxnSpPr>
        <p:spPr>
          <a:xfrm>
            <a:off x="1080171" y="3614167"/>
            <a:ext cx="7704000" cy="0"/>
          </a:xfrm>
          <a:prstGeom prst="line">
            <a:avLst/>
          </a:prstGeom>
          <a:noFill/>
          <a:ln w="15875" cap="flat" cmpd="sng" algn="ctr">
            <a:solidFill>
              <a:srgbClr val="174883"/>
            </a:solidFill>
            <a:prstDash val="dash"/>
          </a:ln>
          <a:effectLst/>
        </p:spPr>
      </p:cxnSp>
      <p:sp>
        <p:nvSpPr>
          <p:cNvPr id="48" name="Triangolo isoscele 47"/>
          <p:cNvSpPr/>
          <p:nvPr/>
        </p:nvSpPr>
        <p:spPr bwMode="auto">
          <a:xfrm rot="16200000" flipV="1">
            <a:off x="4976432" y="2510809"/>
            <a:ext cx="1728000" cy="108000"/>
          </a:xfrm>
          <a:prstGeom prst="triangle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riangolo isoscele 50"/>
          <p:cNvSpPr/>
          <p:nvPr/>
        </p:nvSpPr>
        <p:spPr bwMode="auto">
          <a:xfrm rot="16200000" flipV="1">
            <a:off x="4976432" y="4671240"/>
            <a:ext cx="1728000" cy="108000"/>
          </a:xfrm>
          <a:prstGeom prst="triangle">
            <a:avLst/>
          </a:prstGeom>
          <a:solidFill>
            <a:srgbClr val="2448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0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I documenti che il soggetto attuatore dovrà presentare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31401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rgbClr val="244880"/>
                </a:solidFill>
              </a:rPr>
              <a:t>Documenti da allegare alla domanda</a:t>
            </a:r>
            <a:endParaRPr lang="it-IT" sz="1100" b="1" i="1" dirty="0">
              <a:solidFill>
                <a:srgbClr val="244880"/>
              </a:solidFill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5948475" y="673646"/>
            <a:ext cx="2944005" cy="5688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2852131" y="683915"/>
            <a:ext cx="2944005" cy="56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7052" y="714693"/>
            <a:ext cx="1670344" cy="215444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1400" b="1" kern="0" dirty="0" smtClean="0">
                <a:solidFill>
                  <a:srgbClr val="002060"/>
                </a:solidFill>
              </a:rPr>
              <a:t>Fasi del processo</a:t>
            </a:r>
            <a:endParaRPr kumimoji="1" lang="it-IT" sz="1400" b="1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19"/>
          <p:cNvCxnSpPr/>
          <p:nvPr/>
        </p:nvCxnSpPr>
        <p:spPr bwMode="auto">
          <a:xfrm>
            <a:off x="1045154" y="982928"/>
            <a:ext cx="1648463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4215" y="714693"/>
            <a:ext cx="26773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PRIMA</a:t>
            </a:r>
            <a:r>
              <a:rPr kumimoji="1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F.do SACC </a:t>
            </a:r>
            <a:r>
              <a:rPr kumimoji="1" lang="it-IT" sz="1400" b="1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attuale</a:t>
            </a:r>
            <a:r>
              <a:rPr kumimoji="1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1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19"/>
          <p:cNvCxnSpPr/>
          <p:nvPr/>
        </p:nvCxnSpPr>
        <p:spPr bwMode="auto">
          <a:xfrm>
            <a:off x="2864131" y="982928"/>
            <a:ext cx="2932005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sp>
        <p:nvSpPr>
          <p:cNvPr id="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2244" y="714693"/>
            <a:ext cx="256622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lvl="0" eaLnBrk="0" hangingPunct="0">
              <a:defRPr/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DOPO – F.do SACC 2015</a:t>
            </a:r>
            <a:endParaRPr kumimoji="1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Connector 19"/>
          <p:cNvCxnSpPr/>
          <p:nvPr/>
        </p:nvCxnSpPr>
        <p:spPr bwMode="auto">
          <a:xfrm>
            <a:off x="5961483" y="982928"/>
            <a:ext cx="2932005" cy="0"/>
          </a:xfrm>
          <a:prstGeom prst="line">
            <a:avLst/>
          </a:prstGeom>
          <a:noFill/>
          <a:ln w="28575" cap="flat" cmpd="sng" algn="ctr">
            <a:solidFill>
              <a:srgbClr val="256885"/>
            </a:solidFill>
            <a:prstDash val="solid"/>
          </a:ln>
          <a:effectLst/>
        </p:spPr>
      </p:cxnSp>
      <p:cxnSp>
        <p:nvCxnSpPr>
          <p:cNvPr id="12" name="Straight Connector 7"/>
          <p:cNvCxnSpPr/>
          <p:nvPr/>
        </p:nvCxnSpPr>
        <p:spPr>
          <a:xfrm>
            <a:off x="1041063" y="5075659"/>
            <a:ext cx="7851417" cy="0"/>
          </a:xfrm>
          <a:prstGeom prst="line">
            <a:avLst/>
          </a:prstGeom>
          <a:noFill/>
          <a:ln w="15875" cap="flat" cmpd="sng" algn="ctr">
            <a:solidFill>
              <a:srgbClr val="174883"/>
            </a:solidFill>
            <a:prstDash val="dash"/>
          </a:ln>
          <a:effectLst/>
        </p:spPr>
      </p:cxnSp>
      <p:grpSp>
        <p:nvGrpSpPr>
          <p:cNvPr id="18" name="Gruppo 17"/>
          <p:cNvGrpSpPr/>
          <p:nvPr/>
        </p:nvGrpSpPr>
        <p:grpSpPr>
          <a:xfrm>
            <a:off x="1043608" y="1045653"/>
            <a:ext cx="7848871" cy="4154984"/>
            <a:chOff x="1231900" y="1910941"/>
            <a:chExt cx="8292279" cy="4257913"/>
          </a:xfrm>
        </p:grpSpPr>
        <p:sp>
          <p:nvSpPr>
            <p:cNvPr id="19" name="RbLeanShape Right U-Shape 19"/>
            <p:cNvSpPr/>
            <p:nvPr>
              <p:custDataLst>
                <p:tags r:id="rId12"/>
              </p:custDataLst>
            </p:nvPr>
          </p:nvSpPr>
          <p:spPr>
            <a:xfrm>
              <a:off x="1231900" y="1928201"/>
              <a:ext cx="1693747" cy="487079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  <a:latin typeface="Arial"/>
                </a:rPr>
                <a:t>Valutazione richiesta convenzionamento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VLine"/>
            <p:cNvSpPr>
              <a:spLocks noChangeShapeType="1"/>
            </p:cNvSpPr>
            <p:nvPr/>
          </p:nvSpPr>
          <p:spPr bwMode="auto">
            <a:xfrm rot="10800000">
              <a:off x="3021184" y="1942176"/>
              <a:ext cx="0" cy="475304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fram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2845" y="1942177"/>
              <a:ext cx="2957957" cy="4731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Relazione descrittiva dell’intervento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Progetto preliminare o equivalente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Cronoprogramma dell’intervento</a:t>
              </a:r>
              <a:endParaRPr lang="it-IT" altLang="de-DE" sz="1000" b="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22" name="Textfram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467827" y="1910941"/>
              <a:ext cx="3056352" cy="425791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Relazione descrittiva dell’intervento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Progetto preliminare o equivalente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Cronoprogramma </a:t>
              </a:r>
              <a:r>
                <a:rPr lang="it-IT" altLang="de-DE" sz="1000" b="0" dirty="0" smtClean="0">
                  <a:solidFill>
                    <a:srgbClr val="002060"/>
                  </a:solidFill>
                </a:rPr>
                <a:t>dell’intervento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Se già sottoscritta, copia della convenzione attuativa tra soggetto attuatore e Comune, con allegato il titolo edilizio abitativo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FF0000"/>
                  </a:solidFill>
                  <a:latin typeface="+mn-lt"/>
                </a:rPr>
                <a:t>Documento rilasciato dal Comune da cui si evinca la sua «disponibilità» alla stipula della convenzione SACC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Piano Economico – finanziario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Contratto di mutuo e relativo piano di ammortamento o, in alternativa,…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FF0000"/>
                  </a:solidFill>
                  <a:latin typeface="+mn-lt"/>
                </a:rPr>
                <a:t>… documento che certifichi che il mutuo sia stato deliberato e una simulazione di piano di ammortamento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Copia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dell’ultimo bilancio approvato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Situazione economico-patrimoniale dell’esercizio in corso aggiornata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Certificato di inscrizione alla C.C.I.A.A.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</a:rPr>
                <a:t>Richiesta </a:t>
              </a:r>
              <a:r>
                <a:rPr lang="it-IT" altLang="de-DE" sz="1000" b="0" dirty="0">
                  <a:solidFill>
                    <a:srgbClr val="002060"/>
                  </a:solidFill>
                </a:rPr>
                <a:t>di informazioni ai sensi dell’art. 10, comma 6 del D.P.R. n. 252 del 3 giugno 1998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>
                  <a:solidFill>
                    <a:srgbClr val="002060"/>
                  </a:solidFill>
                </a:rPr>
                <a:t>Attestazione da parte del Comune del prezzo di cessione degli alloggi di edilizia residenziale convenzionata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FF0000"/>
                  </a:solidFill>
                  <a:latin typeface="+mn-lt"/>
                </a:rPr>
                <a:t>Attestato di prestazione energetica (APE)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FF0000"/>
                  </a:solidFill>
                  <a:latin typeface="+mn-lt"/>
                </a:rPr>
                <a:t>Visura ipotecaria dell’immobile/area</a:t>
              </a:r>
              <a:endParaRPr lang="it-IT" altLang="de-DE" sz="1000" b="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043608" y="1820271"/>
            <a:ext cx="4627361" cy="3173505"/>
            <a:chOff x="1231900" y="1922564"/>
            <a:chExt cx="4888775" cy="3252117"/>
          </a:xfrm>
        </p:grpSpPr>
        <p:sp>
          <p:nvSpPr>
            <p:cNvPr id="24" name="RbLeanShape Right U-Shape 19"/>
            <p:cNvSpPr/>
            <p:nvPr>
              <p:custDataLst>
                <p:tags r:id="rId10"/>
              </p:custDataLst>
            </p:nvPr>
          </p:nvSpPr>
          <p:spPr>
            <a:xfrm>
              <a:off x="1231900" y="1928205"/>
              <a:ext cx="1693748" cy="3246476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solidFill>
              <a:srgbClr val="174883"/>
            </a:solidFill>
            <a:ln w="19050" cap="flat" cmpd="sng" algn="ctr">
              <a:noFill/>
              <a:prstDash val="solid"/>
            </a:ln>
            <a:effectLst/>
          </p:spPr>
          <p:txBody>
            <a:bodyPr lIns="89999" tIns="0" rIns="0" bIns="0" anchor="ctr"/>
            <a:lstStyle/>
            <a:p>
              <a:pPr lvl="0" fontAlgn="ctr">
                <a:defRPr/>
              </a:pPr>
              <a:r>
                <a:rPr lang="it-IT" sz="1100" b="1" kern="0" dirty="0" smtClean="0">
                  <a:solidFill>
                    <a:srgbClr val="FFFFFF"/>
                  </a:solidFill>
                </a:rPr>
                <a:t>Richiesta accesso al fondo – Istruttoria tecnica e finanziaria</a:t>
              </a:r>
              <a:endParaRPr kumimoji="0" lang="it-IT" sz="11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VLine"/>
            <p:cNvSpPr>
              <a:spLocks noChangeShapeType="1"/>
            </p:cNvSpPr>
            <p:nvPr/>
          </p:nvSpPr>
          <p:spPr bwMode="auto">
            <a:xfrm rot="10800000">
              <a:off x="3021184" y="1922564"/>
              <a:ext cx="0" cy="3246476"/>
            </a:xfrm>
            <a:prstGeom prst="line">
              <a:avLst/>
            </a:prstGeom>
            <a:noFill/>
            <a:ln w="57150">
              <a:solidFill>
                <a:srgbClr val="174783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fram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62718" y="1942177"/>
              <a:ext cx="2957957" cy="315400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Estremi della convenzione sottoscritta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Eventuale progetto dell’intervento, se diverso da quello presentato per il convenzionamento, allegato al titolo edilizio abitativo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Conferma / aggiornamento del cronoprogramma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Copia della convenzione attuativa tra soggetto attuatore e Comune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Piano economico – finanziario dell’intervento</a:t>
              </a:r>
              <a:endParaRPr lang="it-IT" altLang="de-DE" sz="1000" b="0" dirty="0">
                <a:solidFill>
                  <a:srgbClr val="002060"/>
                </a:solidFill>
                <a:latin typeface="+mn-lt"/>
              </a:endParaRP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Contratto di mutuo e relativo piano di ammortamento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Copia dell’ultimo bilancio approvato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Situazione economico-patrimoniale dell’esercizio in corso aggiornata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Certificato di inscrizione alla C.C.I.A.A.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Richiesta </a:t>
              </a:r>
              <a:r>
                <a:rPr lang="it-IT" altLang="de-DE" sz="1000" b="0" dirty="0">
                  <a:solidFill>
                    <a:srgbClr val="002060"/>
                  </a:solidFill>
                  <a:latin typeface="+mn-lt"/>
                </a:rPr>
                <a:t>di informazioni ai sensi dell’art. 10, comma 6 del D.P.R. n. 252 del 3 giugno </a:t>
              </a: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1998</a:t>
              </a:r>
            </a:p>
            <a:p>
              <a:pPr marL="167595" lvl="1" indent="-167595" defTabSz="330200"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it-IT" altLang="de-DE" sz="1000" b="0" dirty="0" smtClean="0">
                  <a:solidFill>
                    <a:srgbClr val="002060"/>
                  </a:solidFill>
                  <a:latin typeface="+mn-lt"/>
                </a:rPr>
                <a:t>Attestazione da parte del Comune del prezzo di cessione degli alloggi di edilizia residenziale convenzionata</a:t>
              </a:r>
            </a:p>
          </p:txBody>
        </p:sp>
      </p:grpSp>
      <p:cxnSp>
        <p:nvCxnSpPr>
          <p:cNvPr id="28" name="Straight Connector 7"/>
          <p:cNvCxnSpPr/>
          <p:nvPr/>
        </p:nvCxnSpPr>
        <p:spPr>
          <a:xfrm>
            <a:off x="1080171" y="1681758"/>
            <a:ext cx="4680000" cy="0"/>
          </a:xfrm>
          <a:prstGeom prst="line">
            <a:avLst/>
          </a:prstGeom>
          <a:noFill/>
          <a:ln w="15875" cap="flat" cmpd="sng" algn="ctr">
            <a:solidFill>
              <a:srgbClr val="174883"/>
            </a:solidFill>
            <a:prstDash val="dash"/>
          </a:ln>
          <a:effectLst/>
        </p:spPr>
      </p:cxnSp>
      <p:sp>
        <p:nvSpPr>
          <p:cNvPr id="29" name="RbLeanShape Right U-Shape 19"/>
          <p:cNvSpPr/>
          <p:nvPr>
            <p:custDataLst>
              <p:tags r:id="rId4"/>
            </p:custDataLst>
          </p:nvPr>
        </p:nvSpPr>
        <p:spPr>
          <a:xfrm>
            <a:off x="1043607" y="5154141"/>
            <a:ext cx="1603179" cy="57960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solidFill>
            <a:srgbClr val="174883"/>
          </a:solidFill>
          <a:ln w="19050" cap="flat" cmpd="sng" algn="ctr">
            <a:noFill/>
            <a:prstDash val="solid"/>
          </a:ln>
          <a:effectLst/>
        </p:spPr>
        <p:txBody>
          <a:bodyPr lIns="89999" tIns="0" rIns="0" bIns="0" anchor="ctr"/>
          <a:lstStyle/>
          <a:p>
            <a:pPr lvl="0" fontAlgn="ctr">
              <a:defRPr/>
            </a:pPr>
            <a:r>
              <a:rPr lang="it-IT" sz="1100" b="1" kern="0" dirty="0" smtClean="0">
                <a:solidFill>
                  <a:srgbClr val="FFFFFF"/>
                </a:solidFill>
              </a:rPr>
              <a:t>Erogazione 1° tranche contributo</a:t>
            </a:r>
            <a:endParaRPr kumimoji="0" lang="it-IT" sz="11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VLine"/>
          <p:cNvSpPr>
            <a:spLocks noChangeShapeType="1"/>
          </p:cNvSpPr>
          <p:nvPr/>
        </p:nvSpPr>
        <p:spPr bwMode="auto">
          <a:xfrm rot="10800000">
            <a:off x="2737214" y="5154141"/>
            <a:ext cx="0" cy="579600"/>
          </a:xfrm>
          <a:prstGeom prst="line">
            <a:avLst/>
          </a:prstGeom>
          <a:noFill/>
          <a:ln w="57150">
            <a:solidFill>
              <a:srgbClr val="174783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fram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79937" y="5154141"/>
            <a:ext cx="2799788" cy="3077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000" b="0" dirty="0" smtClean="0">
                <a:solidFill>
                  <a:srgbClr val="002060"/>
                </a:solidFill>
                <a:latin typeface="+mn-lt"/>
              </a:rPr>
              <a:t>Garanzia </a:t>
            </a:r>
            <a:r>
              <a:rPr lang="it-IT" altLang="de-DE" sz="1000" b="0" dirty="0" err="1" smtClean="0">
                <a:solidFill>
                  <a:srgbClr val="002060"/>
                </a:solidFill>
                <a:latin typeface="+mn-lt"/>
              </a:rPr>
              <a:t>Fidejussoria</a:t>
            </a:r>
            <a:endParaRPr lang="it-IT" altLang="de-DE" sz="1000" b="0" dirty="0" smtClean="0">
              <a:solidFill>
                <a:srgbClr val="002060"/>
              </a:solidFill>
              <a:latin typeface="+mn-lt"/>
            </a:endParaRPr>
          </a:p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000" b="0" dirty="0" smtClean="0">
                <a:solidFill>
                  <a:srgbClr val="002060"/>
                </a:solidFill>
                <a:latin typeface="+mn-lt"/>
              </a:rPr>
              <a:t>Ipoteca (opzionale)</a:t>
            </a:r>
            <a:endParaRPr lang="it-IT" altLang="de-DE" sz="1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Textfram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05625" y="5154678"/>
            <a:ext cx="2799788" cy="3077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000" b="0" dirty="0" smtClean="0">
                <a:solidFill>
                  <a:srgbClr val="002060"/>
                </a:solidFill>
                <a:latin typeface="+mn-lt"/>
              </a:rPr>
              <a:t>Garanzia </a:t>
            </a:r>
            <a:r>
              <a:rPr lang="it-IT" altLang="de-DE" sz="1000" b="0" dirty="0" err="1" smtClean="0">
                <a:solidFill>
                  <a:srgbClr val="002060"/>
                </a:solidFill>
                <a:latin typeface="+mn-lt"/>
              </a:rPr>
              <a:t>Fidejussoria</a:t>
            </a:r>
            <a:endParaRPr lang="it-IT" altLang="de-DE" sz="1000" b="0" dirty="0" smtClean="0">
              <a:solidFill>
                <a:srgbClr val="002060"/>
              </a:solidFill>
              <a:latin typeface="+mn-lt"/>
            </a:endParaRPr>
          </a:p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000" b="0" dirty="0" smtClean="0">
                <a:solidFill>
                  <a:srgbClr val="002060"/>
                </a:solidFill>
                <a:latin typeface="+mn-lt"/>
              </a:rPr>
              <a:t>Ipoteca (opzionale)</a:t>
            </a:r>
          </a:p>
        </p:txBody>
      </p:sp>
      <p:sp>
        <p:nvSpPr>
          <p:cNvPr id="33" name="RbLeanShape Right U-Shape 19"/>
          <p:cNvSpPr/>
          <p:nvPr>
            <p:custDataLst>
              <p:tags r:id="rId7"/>
            </p:custDataLst>
          </p:nvPr>
        </p:nvSpPr>
        <p:spPr>
          <a:xfrm>
            <a:off x="1043607" y="5775647"/>
            <a:ext cx="1603179" cy="578841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solidFill>
            <a:srgbClr val="174883"/>
          </a:solidFill>
          <a:ln w="19050" cap="flat" cmpd="sng" algn="ctr">
            <a:noFill/>
            <a:prstDash val="solid"/>
          </a:ln>
          <a:effectLst/>
        </p:spPr>
        <p:txBody>
          <a:bodyPr lIns="89999" tIns="0" rIns="0" bIns="0" anchor="ctr"/>
          <a:lstStyle/>
          <a:p>
            <a:pPr lvl="0" fontAlgn="ctr">
              <a:defRPr/>
            </a:pPr>
            <a:r>
              <a:rPr lang="it-IT" sz="1100" b="1" kern="0" dirty="0" smtClean="0">
                <a:solidFill>
                  <a:srgbClr val="FFFFFF"/>
                </a:solidFill>
              </a:rPr>
              <a:t>Erogazione 2° tranche contributo</a:t>
            </a:r>
            <a:endParaRPr kumimoji="0" lang="it-IT" sz="11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VLine"/>
          <p:cNvSpPr>
            <a:spLocks noChangeShapeType="1"/>
          </p:cNvSpPr>
          <p:nvPr/>
        </p:nvSpPr>
        <p:spPr bwMode="auto">
          <a:xfrm rot="10800000">
            <a:off x="2737214" y="5775646"/>
            <a:ext cx="0" cy="578841"/>
          </a:xfrm>
          <a:prstGeom prst="line">
            <a:avLst/>
          </a:prstGeom>
          <a:noFill/>
          <a:ln w="57150">
            <a:solidFill>
              <a:srgbClr val="174783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fram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79937" y="5775647"/>
            <a:ext cx="2799788" cy="3077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000" b="0" dirty="0" smtClean="0">
                <a:solidFill>
                  <a:srgbClr val="002060"/>
                </a:solidFill>
                <a:latin typeface="+mn-lt"/>
              </a:rPr>
              <a:t>Ipoteca (non necessaria se rilasciata prima dello svincolo della fidejussione)</a:t>
            </a:r>
            <a:endParaRPr lang="it-IT" altLang="de-DE" sz="1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fram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05625" y="5775647"/>
            <a:ext cx="2799788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000" b="0" dirty="0" smtClean="0">
                <a:solidFill>
                  <a:srgbClr val="002060"/>
                </a:solidFill>
                <a:latin typeface="+mn-lt"/>
              </a:rPr>
              <a:t>Ipoteca </a:t>
            </a:r>
            <a:r>
              <a:rPr lang="it-IT" altLang="de-DE" sz="1000" b="0" dirty="0">
                <a:solidFill>
                  <a:srgbClr val="002060"/>
                </a:solidFill>
              </a:rPr>
              <a:t>(non necessaria se rilasciata </a:t>
            </a:r>
            <a:r>
              <a:rPr lang="it-IT" altLang="de-DE" sz="1000" b="0" dirty="0" smtClean="0">
                <a:solidFill>
                  <a:srgbClr val="002060"/>
                </a:solidFill>
              </a:rPr>
              <a:t>prima)</a:t>
            </a:r>
          </a:p>
          <a:p>
            <a:pPr marL="167595" lvl="1" indent="-167595" defTabSz="330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it-IT" altLang="de-DE" sz="1000" b="0" dirty="0">
                <a:solidFill>
                  <a:srgbClr val="002060"/>
                </a:solidFill>
              </a:rPr>
              <a:t>Attestato di prestazione energetica (APE) definitivo (per interventi conclusi </a:t>
            </a:r>
            <a:r>
              <a:rPr lang="it-IT" altLang="de-DE" sz="1000" b="0" dirty="0" smtClean="0">
                <a:solidFill>
                  <a:srgbClr val="002060"/>
                </a:solidFill>
              </a:rPr>
              <a:t>dopo)</a:t>
            </a:r>
            <a:endParaRPr lang="it-IT" altLang="de-DE" sz="1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06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2/16/2009 8:37: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2/16/2009 8:37: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2/16/2009 8:37: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12/16/2009 8:37: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jo6vgIFU6FrdB.5r9XQ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2/16/2009 8:37: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2WLuDo0q68HV19RVw1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12/16/2009 8:37: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w.kqDmrUKDEz9_l7Ng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lLt65PmEqzhXh.mhIW4A"/>
</p:tagLst>
</file>

<file path=ppt/theme/theme1.xml><?xml version="1.0" encoding="utf-8"?>
<a:theme xmlns:a="http://schemas.openxmlformats.org/drawingml/2006/main" name="2014_10_10_Indagine Sulla gestione del SII in Lombardia_2014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SIEG Conf regioni</Template>
  <TotalTime>1341</TotalTime>
  <Words>1618</Words>
  <Application>Microsoft Office PowerPoint</Application>
  <PresentationFormat>Presentazione su schermo (4:3)</PresentationFormat>
  <Paragraphs>209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2014_10_10_Indagine Sulla gestione del SII in Lombardia_2014</vt:lpstr>
      <vt:lpstr>Presentazione standard di PowerPoint</vt:lpstr>
      <vt:lpstr>Indice</vt:lpstr>
      <vt:lpstr>Il Fondo SACC sostiene gli operatori che offrono alloggi ai nuclei familiari che non hanno i requisiti per accedere all’ERP e al contempo non possono sostenere l’acquisto o l’affitto proposti dal libero mercato</vt:lpstr>
      <vt:lpstr>La nuova misura SACC si caratterizza per la semplificazione della procedura e nuovi criteri di determinazione del contributo</vt:lpstr>
      <vt:lpstr>La semplificazione procedurale si basa principalmente sul rendere contestuale le fasi in cui il soggetto attuatore richiede il convenzionamento e l’accesso al fondo</vt:lpstr>
      <vt:lpstr>La semplificazione degli aspetti procedurali è affiancata anche da una revisione dei requisiti di accesso</vt:lpstr>
      <vt:lpstr>Per la determinazione del contributo, pur mantenendo la medesima logica dell’algoritmo,  sono stati modificati i valori dei parametri di riferimento</vt:lpstr>
      <vt:lpstr>Le modalità di erogazione del contributo e il sistema delle garanzie restano sostanzialmente invariate rispetto alla misura in vigore</vt:lpstr>
      <vt:lpstr>I documenti che il soggetto attuatore dovrà presentare</vt:lpstr>
      <vt:lpstr>Modalità e termini di presentazione della domanda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Russo</dc:creator>
  <cp:lastModifiedBy>Augusto Conti</cp:lastModifiedBy>
  <cp:revision>82</cp:revision>
  <cp:lastPrinted>2014-12-11T16:29:34Z</cp:lastPrinted>
  <dcterms:created xsi:type="dcterms:W3CDTF">2014-11-18T14:24:10Z</dcterms:created>
  <dcterms:modified xsi:type="dcterms:W3CDTF">2014-12-11T17:47:15Z</dcterms:modified>
</cp:coreProperties>
</file>